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88" r:id="rId2"/>
    <p:sldId id="289" r:id="rId3"/>
    <p:sldId id="290" r:id="rId4"/>
    <p:sldId id="298" r:id="rId5"/>
    <p:sldId id="299" r:id="rId6"/>
    <p:sldId id="297" r:id="rId7"/>
    <p:sldId id="294" r:id="rId8"/>
    <p:sldId id="256" r:id="rId9"/>
    <p:sldId id="296" r:id="rId10"/>
    <p:sldId id="295" r:id="rId11"/>
    <p:sldId id="300" r:id="rId12"/>
    <p:sldId id="301" r:id="rId13"/>
    <p:sldId id="311" r:id="rId14"/>
    <p:sldId id="257" r:id="rId15"/>
    <p:sldId id="260" r:id="rId16"/>
    <p:sldId id="261" r:id="rId17"/>
    <p:sldId id="262" r:id="rId18"/>
    <p:sldId id="263" r:id="rId19"/>
    <p:sldId id="264" r:id="rId20"/>
    <p:sldId id="265" r:id="rId21"/>
    <p:sldId id="269" r:id="rId22"/>
    <p:sldId id="271" r:id="rId23"/>
    <p:sldId id="272" r:id="rId24"/>
    <p:sldId id="273" r:id="rId25"/>
    <p:sldId id="270" r:id="rId26"/>
    <p:sldId id="274" r:id="rId27"/>
    <p:sldId id="275" r:id="rId28"/>
    <p:sldId id="276" r:id="rId29"/>
    <p:sldId id="277" r:id="rId30"/>
    <p:sldId id="278" r:id="rId31"/>
    <p:sldId id="279" r:id="rId32"/>
    <p:sldId id="280" r:id="rId33"/>
    <p:sldId id="281" r:id="rId34"/>
    <p:sldId id="282" r:id="rId35"/>
    <p:sldId id="286" r:id="rId36"/>
    <p:sldId id="268" r:id="rId37"/>
    <p:sldId id="305" r:id="rId38"/>
    <p:sldId id="306" r:id="rId39"/>
    <p:sldId id="285" r:id="rId40"/>
    <p:sldId id="283" r:id="rId41"/>
    <p:sldId id="307" r:id="rId42"/>
    <p:sldId id="3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74" autoAdjust="0"/>
    <p:restoredTop sz="94660"/>
  </p:normalViewPr>
  <p:slideViewPr>
    <p:cSldViewPr snapToGrid="0">
      <p:cViewPr varScale="1">
        <p:scale>
          <a:sx n="73" d="100"/>
          <a:sy n="73" d="100"/>
        </p:scale>
        <p:origin x="-618"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0AF28C-0909-4281-8C25-0A53C3A06768}" type="datetimeFigureOut">
              <a:rPr lang="en-US" smtClean="0"/>
              <a:pPr/>
              <a:t>12/26/2018</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75AE06-731C-436D-BEC1-68C3B238A4F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F80F440-49B1-4B13-979A-43778C875FCA}" type="slidenum">
              <a:rPr lang="en-US"/>
              <a:pPr/>
              <a:t>12</a:t>
            </a:fld>
            <a:endParaRPr lang="en-US"/>
          </a:p>
        </p:txBody>
      </p:sp>
      <p:sp>
        <p:nvSpPr>
          <p:cNvPr id="17410" name="Text Box 2"/>
          <p:cNvSpPr txBox="1">
            <a:spLocks noChangeArrowheads="1"/>
          </p:cNvSpPr>
          <p:nvPr/>
        </p:nvSpPr>
        <p:spPr bwMode="auto">
          <a:xfrm>
            <a:off x="3884613" y="8683625"/>
            <a:ext cx="2968625" cy="454025"/>
          </a:xfrm>
          <a:prstGeom prst="rect">
            <a:avLst/>
          </a:prstGeom>
          <a:noFill/>
          <a:ln w="9525">
            <a:noFill/>
            <a:round/>
            <a:headEnd/>
            <a:tailEnd/>
          </a:ln>
          <a:effectLst/>
        </p:spPr>
        <p:txBody>
          <a:bodyPr lIns="90000" tIns="46800" rIns="90000" bIns="46800" anchor="b"/>
          <a:lstStyle/>
          <a:p>
            <a:pPr algn="r" defTabSz="449263">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87677D06-578C-41CC-A6E0-580AA8DB39EE}" type="slidenum">
              <a:rPr lang="en-GB" sz="1200">
                <a:solidFill>
                  <a:srgbClr val="000000"/>
                </a:solidFill>
                <a:cs typeface="Arial" pitchFamily="34" charset="0"/>
              </a:rPr>
              <a:pPr algn="r" defTabSz="449263">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12</a:t>
            </a:fld>
            <a:endParaRPr lang="en-GB" sz="1200">
              <a:solidFill>
                <a:srgbClr val="000000"/>
              </a:solidFill>
              <a:cs typeface="Arial" pitchFamily="34" charset="0"/>
            </a:endParaRPr>
          </a:p>
        </p:txBody>
      </p:sp>
      <p:sp>
        <p:nvSpPr>
          <p:cNvPr id="17411" name="Text Box 3"/>
          <p:cNvSpPr txBox="1">
            <a:spLocks noChangeArrowheads="1"/>
          </p:cNvSpPr>
          <p:nvPr/>
        </p:nvSpPr>
        <p:spPr bwMode="auto">
          <a:xfrm>
            <a:off x="1143000" y="685800"/>
            <a:ext cx="4572000" cy="3427413"/>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17412" name="Rectangle 4"/>
          <p:cNvSpPr txBox="1">
            <a:spLocks noGrp="1" noChangeArrowheads="1"/>
          </p:cNvSpPr>
          <p:nvPr>
            <p:ph type="body"/>
          </p:nvPr>
        </p:nvSpPr>
        <p:spPr>
          <a:xfrm>
            <a:off x="685800" y="4343400"/>
            <a:ext cx="5480050" cy="4106863"/>
          </a:xfrm>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48ECA9-706A-49AD-8887-82C0773C2329}" type="datetime1">
              <a:rPr lang="en-US" smtClean="0"/>
              <a:pPr/>
              <a:t>12/26/2018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4093558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0E3A4-6154-4EFD-B5E6-90C0E8A486DB}" type="datetime1">
              <a:rPr lang="en-US" smtClean="0"/>
              <a:pPr/>
              <a:t>12/26/2018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610509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91B8BF-F2CE-4EE1-8443-3EDE5EC7CA7F}" type="datetime1">
              <a:rPr lang="en-US" smtClean="0"/>
              <a:pPr/>
              <a:t>12/26/2018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184137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D48D5F-5501-47F1-BB8D-828C33472975}" type="datetime1">
              <a:rPr lang="en-US" smtClean="0"/>
              <a:pPr/>
              <a:t>12/26/2018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37818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49879-C3BB-4149-8C39-A5C0374F8646}" type="datetime1">
              <a:rPr lang="en-US" smtClean="0"/>
              <a:pPr/>
              <a:t>12/26/2018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57756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637237-4EC3-42A4-9FC4-70F3188D892D}" type="datetime1">
              <a:rPr lang="en-US" smtClean="0"/>
              <a:pPr/>
              <a:t>12/26/2018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65282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E3CBC1-C058-439D-9AE1-6FA8A94AB9F8}" type="datetime1">
              <a:rPr lang="en-US" smtClean="0"/>
              <a:pPr/>
              <a:t>12/26/2018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4131908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049E25-89A5-4AEC-806B-E533689E92B6}" type="datetime1">
              <a:rPr lang="en-US" smtClean="0"/>
              <a:pPr/>
              <a:t>12/26/2018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362545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7C5FF-DC15-47A3-B45D-BD120FDDC854}" type="datetime1">
              <a:rPr lang="en-US" smtClean="0"/>
              <a:pPr/>
              <a:t>12/26/2018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2632579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49AC9E-7F22-4C60-BBE8-7F0AD8BC8B62}" type="datetime1">
              <a:rPr lang="en-US" smtClean="0"/>
              <a:pPr/>
              <a:t>12/26/2018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2618523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FBD49F-5E74-43CF-AF78-35F4F0BDC639}" type="datetime1">
              <a:rPr lang="en-US" smtClean="0"/>
              <a:pPr/>
              <a:t>12/26/2018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247595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F2072D-2C33-4AF6-874F-89BC312B5A07}" type="datetime1">
              <a:rPr lang="en-US" smtClean="0"/>
              <a:pPr/>
              <a:t>12/26/2018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1F777D-3D7E-4098-87B9-F0BD66693DB0}" type="slidenum">
              <a:rPr lang="en-US" smtClean="0"/>
              <a:pPr/>
              <a:t>‹#›</a:t>
            </a:fld>
            <a:endParaRPr lang="en-US"/>
          </a:p>
        </p:txBody>
      </p:sp>
    </p:spTree>
    <p:extLst>
      <p:ext uri="{BB962C8B-B14F-4D97-AF65-F5344CB8AC3E}">
        <p14:creationId xmlns:p14="http://schemas.microsoft.com/office/powerpoint/2010/main" xmlns="" val="197594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ayusoft.cdac.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www.cs.princeton.edu/courses/archive/spr02/cs495/History%20of%20Computing%20in%20Medicine.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298" y="0"/>
            <a:ext cx="12183404" cy="6858000"/>
          </a:xfrm>
          <a:prstGeom prst="rect">
            <a:avLst/>
          </a:prstGeom>
        </p:spPr>
      </p:pic>
    </p:spTree>
    <p:extLst>
      <p:ext uri="{BB962C8B-B14F-4D97-AF65-F5344CB8AC3E}">
        <p14:creationId xmlns:p14="http://schemas.microsoft.com/office/powerpoint/2010/main" xmlns="" val="2599733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Modern big data examples</a:t>
            </a:r>
            <a:endParaRPr lang="en-IN" dirty="0"/>
          </a:p>
        </p:txBody>
      </p:sp>
      <p:sp>
        <p:nvSpPr>
          <p:cNvPr id="3" name="Content Placeholder 2"/>
          <p:cNvSpPr>
            <a:spLocks noGrp="1"/>
          </p:cNvSpPr>
          <p:nvPr>
            <p:ph idx="1"/>
          </p:nvPr>
        </p:nvSpPr>
        <p:spPr>
          <a:xfrm>
            <a:off x="550814" y="1459861"/>
            <a:ext cx="10515600" cy="4351338"/>
          </a:xfrm>
        </p:spPr>
        <p:txBody>
          <a:bodyPr/>
          <a:lstStyle/>
          <a:p>
            <a:pPr>
              <a:buNone/>
            </a:pPr>
            <a:r>
              <a:rPr lang="en-IN" dirty="0" smtClean="0"/>
              <a:t>Netflix / Amazon Big brands use big data analytics for targeted advertising</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10</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10424160" y="206829"/>
            <a:ext cx="1463040" cy="146304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10325658" y="2384381"/>
            <a:ext cx="1514475" cy="757238"/>
          </a:xfrm>
          <a:prstGeom prst="rect">
            <a:avLst/>
          </a:prstGeom>
          <a:noFill/>
          <a:ln w="9525">
            <a:noFill/>
            <a:miter lim="800000"/>
            <a:headEnd/>
            <a:tailEnd/>
          </a:ln>
          <a:effectLst/>
        </p:spPr>
      </p:pic>
      <p:sp>
        <p:nvSpPr>
          <p:cNvPr id="7" name="Rectangle 6"/>
          <p:cNvSpPr/>
          <p:nvPr/>
        </p:nvSpPr>
        <p:spPr>
          <a:xfrm>
            <a:off x="574763" y="2583307"/>
            <a:ext cx="8203474" cy="954107"/>
          </a:xfrm>
          <a:prstGeom prst="rect">
            <a:avLst/>
          </a:prstGeom>
        </p:spPr>
        <p:txBody>
          <a:bodyPr wrap="square">
            <a:spAutoFit/>
          </a:bodyPr>
          <a:lstStyle/>
          <a:p>
            <a:r>
              <a:rPr lang="en-IN" sz="2800" dirty="0" smtClean="0"/>
              <a:t>UOB bank from Singapore is an example of a brand that uses big data to drive risk management</a:t>
            </a:r>
          </a:p>
        </p:txBody>
      </p:sp>
      <p:pic>
        <p:nvPicPr>
          <p:cNvPr id="1028" name="Picture 4"/>
          <p:cNvPicPr>
            <a:picLocks noChangeAspect="1" noChangeArrowheads="1"/>
          </p:cNvPicPr>
          <p:nvPr/>
        </p:nvPicPr>
        <p:blipFill>
          <a:blip r:embed="rId4"/>
          <a:srcRect/>
          <a:stretch>
            <a:fillRect/>
          </a:stretch>
        </p:blipFill>
        <p:spPr bwMode="auto">
          <a:xfrm>
            <a:off x="9959204" y="3904706"/>
            <a:ext cx="1820340" cy="667294"/>
          </a:xfrm>
          <a:prstGeom prst="rect">
            <a:avLst/>
          </a:prstGeom>
          <a:noFill/>
          <a:ln w="9525">
            <a:noFill/>
            <a:miter lim="800000"/>
            <a:headEnd/>
            <a:tailEnd/>
          </a:ln>
          <a:effectLst/>
        </p:spPr>
      </p:pic>
      <p:sp>
        <p:nvSpPr>
          <p:cNvPr id="9" name="Rectangle 8"/>
          <p:cNvSpPr/>
          <p:nvPr/>
        </p:nvSpPr>
        <p:spPr>
          <a:xfrm>
            <a:off x="552992" y="3860793"/>
            <a:ext cx="9191897" cy="2369880"/>
          </a:xfrm>
          <a:prstGeom prst="rect">
            <a:avLst/>
          </a:prstGeom>
        </p:spPr>
        <p:txBody>
          <a:bodyPr wrap="square">
            <a:spAutoFit/>
          </a:bodyPr>
          <a:lstStyle/>
          <a:p>
            <a:r>
              <a:rPr lang="en-IN" sz="2800" dirty="0" smtClean="0"/>
              <a:t>Biomechanical analysis of the speed of Owens' joints shows that had been running on the same surface as Bolt, he wouldn't have been 14 feet behind, he would have been within one stride.</a:t>
            </a:r>
          </a:p>
          <a:p>
            <a:endParaRPr lang="en-IN" dirty="0" smtClean="0"/>
          </a:p>
          <a:p>
            <a:r>
              <a:rPr lang="en-IN" dirty="0" smtClean="0"/>
              <a:t>2014: TED talk, sports science writer David Epstein</a:t>
            </a:r>
            <a:endParaRPr lang="en-IN" dirty="0"/>
          </a:p>
        </p:txBody>
      </p:sp>
      <p:sp>
        <p:nvSpPr>
          <p:cNvPr id="10" name="TextBox 9"/>
          <p:cNvSpPr txBox="1"/>
          <p:nvPr/>
        </p:nvSpPr>
        <p:spPr>
          <a:xfrm>
            <a:off x="6805749" y="5303520"/>
            <a:ext cx="4689565" cy="646331"/>
          </a:xfrm>
          <a:prstGeom prst="rect">
            <a:avLst/>
          </a:prstGeom>
          <a:noFill/>
        </p:spPr>
        <p:txBody>
          <a:bodyPr wrap="square" rtlCol="0">
            <a:spAutoFit/>
          </a:bodyPr>
          <a:lstStyle/>
          <a:p>
            <a:r>
              <a:rPr lang="en-IN" dirty="0" smtClean="0"/>
              <a:t>Jessie Owens: 1936 Berlin Olympics: 10.3 ms</a:t>
            </a:r>
          </a:p>
          <a:p>
            <a:r>
              <a:rPr lang="en-IN" dirty="0" err="1" smtClean="0"/>
              <a:t>Usain</a:t>
            </a:r>
            <a:r>
              <a:rPr lang="en-IN" dirty="0" smtClean="0"/>
              <a:t> Bolt: 2013 World championships: 9.77 ms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46" y="51613"/>
            <a:ext cx="10515600" cy="1325563"/>
          </a:xfrm>
        </p:spPr>
        <p:txBody>
          <a:bodyPr/>
          <a:lstStyle/>
          <a:p>
            <a:r>
              <a:rPr lang="en-IN" dirty="0" smtClean="0"/>
              <a:t>Modern big data examples</a:t>
            </a:r>
            <a:endParaRPr lang="en-IN" dirty="0"/>
          </a:p>
        </p:txBody>
      </p:sp>
      <p:sp>
        <p:nvSpPr>
          <p:cNvPr id="3" name="Content Placeholder 2"/>
          <p:cNvSpPr>
            <a:spLocks noGrp="1"/>
          </p:cNvSpPr>
          <p:nvPr>
            <p:ph idx="1"/>
          </p:nvPr>
        </p:nvSpPr>
        <p:spPr>
          <a:xfrm>
            <a:off x="93609" y="1224727"/>
            <a:ext cx="10515600" cy="4351338"/>
          </a:xfrm>
        </p:spPr>
        <p:txBody>
          <a:bodyPr/>
          <a:lstStyle/>
          <a:p>
            <a:r>
              <a:rPr lang="en-IN" dirty="0" err="1" smtClean="0"/>
              <a:t>Fitbit</a:t>
            </a:r>
            <a:endParaRPr lang="en-IN" dirty="0" smtClean="0"/>
          </a:p>
          <a:p>
            <a:r>
              <a:rPr lang="en-IN" dirty="0" smtClean="0"/>
              <a:t>Apple health app</a:t>
            </a:r>
          </a:p>
          <a:p>
            <a:r>
              <a:rPr lang="en-IN" dirty="0" err="1" smtClean="0"/>
              <a:t>Myfitness</a:t>
            </a:r>
            <a:r>
              <a:rPr lang="en-IN" dirty="0" smtClean="0"/>
              <a:t> Pal</a:t>
            </a:r>
          </a:p>
          <a:p>
            <a:r>
              <a:rPr lang="en-IN" dirty="0" smtClean="0"/>
              <a:t>Google</a:t>
            </a:r>
          </a:p>
          <a:p>
            <a:r>
              <a:rPr lang="en-IN" dirty="0" smtClean="0"/>
              <a:t>IBM Watson</a:t>
            </a:r>
          </a:p>
          <a:p>
            <a:endParaRPr lang="en-IN" dirty="0" smtClean="0"/>
          </a:p>
          <a:p>
            <a:r>
              <a:rPr lang="en-IN" dirty="0" smtClean="0"/>
              <a:t>Twitter analysis H1N1 outbreak, Ebola outbreak</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11</a:t>
            </a:fld>
            <a:endParaRPr lang="en-US"/>
          </a:p>
        </p:txBody>
      </p:sp>
      <p:pic>
        <p:nvPicPr>
          <p:cNvPr id="29698" name="Picture 2" descr="journal.pone.0019467.g002-480"/>
          <p:cNvPicPr>
            <a:picLocks noChangeAspect="1" noChangeArrowheads="1"/>
          </p:cNvPicPr>
          <p:nvPr/>
        </p:nvPicPr>
        <p:blipFill>
          <a:blip r:embed="rId2"/>
          <a:srcRect/>
          <a:stretch>
            <a:fillRect/>
          </a:stretch>
        </p:blipFill>
        <p:spPr bwMode="auto">
          <a:xfrm>
            <a:off x="7340149" y="174007"/>
            <a:ext cx="4572000" cy="3295651"/>
          </a:xfrm>
          <a:prstGeom prst="rect">
            <a:avLst/>
          </a:prstGeom>
          <a:noFill/>
        </p:spPr>
      </p:pic>
      <p:pic>
        <p:nvPicPr>
          <p:cNvPr id="29700" name="Picture 4" descr="journal.pone.0019467.g003-480"/>
          <p:cNvPicPr>
            <a:picLocks noChangeAspect="1" noChangeArrowheads="1"/>
          </p:cNvPicPr>
          <p:nvPr/>
        </p:nvPicPr>
        <p:blipFill>
          <a:blip r:embed="rId3"/>
          <a:srcRect/>
          <a:stretch>
            <a:fillRect/>
          </a:stretch>
        </p:blipFill>
        <p:spPr bwMode="auto">
          <a:xfrm>
            <a:off x="7274833" y="3571874"/>
            <a:ext cx="4572000" cy="3286126"/>
          </a:xfrm>
          <a:prstGeom prst="rect">
            <a:avLst/>
          </a:prstGeom>
          <a:noFill/>
        </p:spPr>
      </p:pic>
      <p:sp>
        <p:nvSpPr>
          <p:cNvPr id="7" name="Rectangle 6"/>
          <p:cNvSpPr/>
          <p:nvPr/>
        </p:nvSpPr>
        <p:spPr>
          <a:xfrm>
            <a:off x="174172" y="5969113"/>
            <a:ext cx="6096000" cy="246221"/>
          </a:xfrm>
          <a:prstGeom prst="rect">
            <a:avLst/>
          </a:prstGeom>
        </p:spPr>
        <p:txBody>
          <a:bodyPr>
            <a:spAutoFit/>
          </a:bodyPr>
          <a:lstStyle/>
          <a:p>
            <a:r>
              <a:rPr lang="en-IN" sz="1000" dirty="0" smtClean="0"/>
              <a:t>April 2009, the research team led by Phillip </a:t>
            </a:r>
            <a:r>
              <a:rPr lang="en-IN" sz="1000" dirty="0" err="1" smtClean="0"/>
              <a:t>Polgreen</a:t>
            </a:r>
            <a:r>
              <a:rPr lang="en-IN" sz="1000" dirty="0" smtClean="0"/>
              <a:t> Department of Internal Medicine USA</a:t>
            </a:r>
            <a:endParaRPr lang="en-IN"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02168" y="228600"/>
            <a:ext cx="11789833" cy="1066800"/>
          </a:xfrm>
          <a:prstGeom prst="rect">
            <a:avLst/>
          </a:prstGeom>
          <a:noFill/>
          <a:ln w="9525">
            <a:noFill/>
            <a:round/>
            <a:headEnd/>
            <a:tailEnd/>
          </a:ln>
          <a:effectLst/>
        </p:spPr>
        <p:txBody>
          <a:bodyPr lIns="90000" tIns="46800" rIns="90000" bIns="46800" anchor="ctr"/>
          <a:lstStyle/>
          <a:p>
            <a:pPr algn="ctr" defTabSz="449263" eaLnBrk="1" hangingPunct="1">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4400" dirty="0" smtClean="0">
                <a:latin typeface="+mj-lt"/>
                <a:ea typeface="+mj-ea"/>
                <a:cs typeface="+mj-cs"/>
              </a:rPr>
              <a:t>Ayurveda Knowledgebase </a:t>
            </a:r>
          </a:p>
        </p:txBody>
      </p:sp>
      <p:sp>
        <p:nvSpPr>
          <p:cNvPr id="16387" name="Text Box 3"/>
          <p:cNvSpPr txBox="1">
            <a:spLocks noChangeArrowheads="1"/>
          </p:cNvSpPr>
          <p:nvPr/>
        </p:nvSpPr>
        <p:spPr bwMode="auto">
          <a:xfrm>
            <a:off x="203201" y="1371600"/>
            <a:ext cx="11789833" cy="4648200"/>
          </a:xfrm>
          <a:prstGeom prst="rect">
            <a:avLst/>
          </a:prstGeom>
          <a:noFill/>
          <a:ln w="9525">
            <a:noFill/>
            <a:round/>
            <a:headEnd/>
            <a:tailEnd/>
          </a:ln>
          <a:effectLst/>
        </p:spPr>
        <p:txBody>
          <a:bodyPr lIns="90000" tIns="46800" rIns="90000" bIns="46800"/>
          <a:lstStyle/>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Living ‘Great Tradition’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Infinite documents, references, experiential data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1,00,000 books &amp; manuscripts </a:t>
            </a:r>
            <a:r>
              <a:rPr lang="en-GB" sz="2800" baseline="30000" dirty="0">
                <a:latin typeface="Tahoma" pitchFamily="34" charset="0"/>
              </a:rPr>
              <a:t>1</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57 basic classical texts </a:t>
            </a:r>
            <a:r>
              <a:rPr lang="en-GB" sz="2800" baseline="30000" dirty="0">
                <a:latin typeface="Tahoma" pitchFamily="34" charset="0"/>
              </a:rPr>
              <a:t>2</a:t>
            </a:r>
            <a:r>
              <a:rPr lang="en-GB" sz="2800" dirty="0">
                <a:latin typeface="Tahoma" pitchFamily="34" charset="0"/>
              </a:rPr>
              <a:t>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4500 Disease types </a:t>
            </a:r>
            <a:r>
              <a:rPr lang="en-GB" sz="2800" baseline="30000" dirty="0">
                <a:latin typeface="Tahoma" pitchFamily="34" charset="0"/>
              </a:rPr>
              <a:t>3</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2,23,000 formulations </a:t>
            </a:r>
            <a:r>
              <a:rPr lang="en-GB" sz="2800" baseline="30000" dirty="0">
                <a:latin typeface="Tahoma" pitchFamily="34" charset="0"/>
              </a:rPr>
              <a:t>4</a:t>
            </a:r>
            <a:r>
              <a:rPr lang="en-GB" sz="2800" dirty="0">
                <a:latin typeface="Tahoma" pitchFamily="34" charset="0"/>
              </a:rPr>
              <a:t>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&gt; </a:t>
            </a:r>
            <a:r>
              <a:rPr lang="en-GB" sz="2800" dirty="0" smtClean="0">
                <a:latin typeface="Tahoma" pitchFamily="34" charset="0"/>
              </a:rPr>
              <a:t>6,00,000 </a:t>
            </a:r>
            <a:r>
              <a:rPr lang="en-GB" sz="2800" dirty="0">
                <a:latin typeface="Tahoma" pitchFamily="34" charset="0"/>
              </a:rPr>
              <a:t>Practitioners </a:t>
            </a:r>
          </a:p>
          <a:p>
            <a:pPr marL="331788" indent="-331788" algn="l" defTabSz="449263" eaLnBrk="1" hangingPunct="1">
              <a:lnSpc>
                <a:spcPct val="110000"/>
              </a:lnSpc>
              <a:spcBef>
                <a:spcPts val="650"/>
              </a:spcBef>
              <a:buClr>
                <a:schemeClr val="tx1"/>
              </a:buClr>
              <a:buSzPct val="80000"/>
              <a:buFont typeface="Wingdings" pitchFamily="2" charset="2"/>
              <a:buChar char="Ø"/>
              <a:tabLst>
                <a:tab pos="331788" algn="l"/>
                <a:tab pos="779463" algn="l"/>
                <a:tab pos="1228725" algn="l"/>
                <a:tab pos="1677988" algn="l"/>
                <a:tab pos="2127250" algn="l"/>
                <a:tab pos="2576513" algn="l"/>
                <a:tab pos="3025775" algn="l"/>
                <a:tab pos="3475038" algn="l"/>
                <a:tab pos="3924300" algn="l"/>
                <a:tab pos="4373563" algn="l"/>
                <a:tab pos="4822825" algn="l"/>
                <a:tab pos="5272088" algn="l"/>
                <a:tab pos="5721350" algn="l"/>
                <a:tab pos="6170613" algn="l"/>
                <a:tab pos="6619875" algn="l"/>
                <a:tab pos="7069138" algn="l"/>
                <a:tab pos="7518400" algn="l"/>
                <a:tab pos="7967663" algn="l"/>
                <a:tab pos="8416925" algn="l"/>
                <a:tab pos="8866188" algn="l"/>
                <a:tab pos="9315450" algn="l"/>
              </a:tabLst>
            </a:pPr>
            <a:r>
              <a:rPr lang="en-GB" sz="2800" dirty="0">
                <a:latin typeface="Tahoma" pitchFamily="34" charset="0"/>
              </a:rPr>
              <a:t>Department of AYUSH &amp; several institutes</a:t>
            </a:r>
            <a:r>
              <a:rPr lang="en-GB" sz="2400" dirty="0">
                <a:latin typeface="Tahoma" pitchFamily="34" charset="0"/>
              </a:rPr>
              <a:t> </a:t>
            </a:r>
          </a:p>
        </p:txBody>
      </p:sp>
      <p:sp>
        <p:nvSpPr>
          <p:cNvPr id="16388" name="Text Box 4"/>
          <p:cNvSpPr txBox="1">
            <a:spLocks noChangeArrowheads="1"/>
          </p:cNvSpPr>
          <p:nvPr/>
        </p:nvSpPr>
        <p:spPr bwMode="auto">
          <a:xfrm>
            <a:off x="304800" y="6019801"/>
            <a:ext cx="11887200" cy="785813"/>
          </a:xfrm>
          <a:prstGeom prst="rect">
            <a:avLst/>
          </a:prstGeom>
          <a:noFill/>
          <a:ln w="9525">
            <a:noFill/>
            <a:round/>
            <a:headEnd/>
            <a:tailEnd/>
          </a:ln>
          <a:effectLst/>
        </p:spPr>
        <p:txBody>
          <a:bodyPr lIns="90000" tIns="46800" rIns="90000" bIns="46800">
            <a:spAutoFit/>
          </a:bodyPr>
          <a:lstStyle/>
          <a:p>
            <a:pPr marL="334963" indent="-334963" algn="l" defTabSz="449263">
              <a:spcBef>
                <a:spcPts val="1125"/>
              </a:spcBef>
              <a:buClr>
                <a:srgbClr val="FFFFFF"/>
              </a:buClr>
              <a:buSzPct val="100000"/>
              <a:buFont typeface="Arial" pitchFamily="34" charset="0"/>
              <a:buNone/>
              <a:tabLst>
                <a:tab pos="334963" algn="l"/>
                <a:tab pos="898525" algn="l"/>
                <a:tab pos="1812925" algn="l"/>
                <a:tab pos="2727325" algn="l"/>
                <a:tab pos="3641725" algn="l"/>
                <a:tab pos="4556125" algn="l"/>
                <a:tab pos="5470525" algn="l"/>
                <a:tab pos="6384925" algn="l"/>
                <a:tab pos="7299325" algn="l"/>
                <a:tab pos="8213725" algn="l"/>
                <a:tab pos="9128125" algn="l"/>
                <a:tab pos="10042525" algn="l"/>
                <a:tab pos="10499725" algn="l"/>
                <a:tab pos="10769600" algn="l"/>
                <a:tab pos="10772775" algn="l"/>
                <a:tab pos="10775950" algn="l"/>
                <a:tab pos="10779125" algn="l"/>
              </a:tabLst>
            </a:pPr>
            <a:r>
              <a:rPr lang="en-GB">
                <a:latin typeface="Tahoma" pitchFamily="34" charset="0"/>
                <a:cs typeface="Arial" pitchFamily="34" charset="0"/>
              </a:rPr>
              <a:t>1. J Deopujari, Ayurveda Patrika, Feb 2006	2. Drug and cosmetic act 1940 	</a:t>
            </a:r>
          </a:p>
          <a:p>
            <a:pPr marL="334963" indent="-334963" algn="l" defTabSz="449263">
              <a:spcBef>
                <a:spcPts val="1125"/>
              </a:spcBef>
              <a:buClr>
                <a:srgbClr val="FFFFFF"/>
              </a:buClr>
              <a:buSzPct val="100000"/>
              <a:buFont typeface="Arial" pitchFamily="34" charset="0"/>
              <a:buNone/>
              <a:tabLst>
                <a:tab pos="334963" algn="l"/>
                <a:tab pos="898525" algn="l"/>
                <a:tab pos="1812925" algn="l"/>
                <a:tab pos="2727325" algn="l"/>
                <a:tab pos="3641725" algn="l"/>
                <a:tab pos="4556125" algn="l"/>
                <a:tab pos="5470525" algn="l"/>
                <a:tab pos="6384925" algn="l"/>
                <a:tab pos="7299325" algn="l"/>
                <a:tab pos="8213725" algn="l"/>
                <a:tab pos="9128125" algn="l"/>
                <a:tab pos="10042525" algn="l"/>
                <a:tab pos="10499725" algn="l"/>
                <a:tab pos="10769600" algn="l"/>
                <a:tab pos="10772775" algn="l"/>
                <a:tab pos="10775950" algn="l"/>
                <a:tab pos="10779125" algn="l"/>
              </a:tabLst>
            </a:pPr>
            <a:r>
              <a:rPr lang="en-GB">
                <a:latin typeface="Tahoma" pitchFamily="34" charset="0"/>
                <a:cs typeface="Arial" pitchFamily="34" charset="0"/>
              </a:rPr>
              <a:t>3. AyuSoft database  (</a:t>
            </a:r>
            <a:r>
              <a:rPr lang="en-GB">
                <a:latin typeface="Tahoma" pitchFamily="34" charset="0"/>
                <a:cs typeface="Arial" pitchFamily="34" charset="0"/>
                <a:hlinkClick r:id="rId3"/>
              </a:rPr>
              <a:t>www.ayusoft.cdac.in</a:t>
            </a:r>
            <a:r>
              <a:rPr lang="en-GB">
                <a:latin typeface="Tahoma" pitchFamily="34" charset="0"/>
                <a:cs typeface="Arial" pitchFamily="34" charset="0"/>
              </a:rPr>
              <a:t>)	4. </a:t>
            </a:r>
            <a:r>
              <a:rPr lang="en-GB">
                <a:cs typeface="Arial" pitchFamily="34" charset="0"/>
              </a:rPr>
              <a:t>TKDL database</a:t>
            </a:r>
            <a:r>
              <a:rPr lang="en-GB">
                <a:effectLst>
                  <a:outerShdw blurRad="38100" dist="38100" dir="2700000" algn="tl">
                    <a:srgbClr val="000000"/>
                  </a:outerShdw>
                </a:effectLst>
                <a:cs typeface="Arial" pitchFamily="34" charset="0"/>
              </a:rPr>
              <a:t> </a:t>
            </a:r>
          </a:p>
        </p:txBody>
      </p:sp>
      <p:sp>
        <p:nvSpPr>
          <p:cNvPr id="16389" name="Text Box 5"/>
          <p:cNvSpPr txBox="1">
            <a:spLocks noChangeArrowheads="1"/>
          </p:cNvSpPr>
          <p:nvPr/>
        </p:nvSpPr>
        <p:spPr bwMode="auto">
          <a:xfrm>
            <a:off x="6705600" y="3276600"/>
            <a:ext cx="5283200" cy="956288"/>
          </a:xfrm>
          <a:prstGeom prst="rect">
            <a:avLst/>
          </a:prstGeom>
          <a:noFill/>
          <a:ln w="9525">
            <a:noFill/>
            <a:round/>
            <a:headEnd/>
            <a:tailEnd/>
          </a:ln>
          <a:effectLst/>
        </p:spPr>
        <p:txBody>
          <a:bodyPr lIns="90000" tIns="46800" rIns="90000" bIns="46800">
            <a:spAutoFit/>
          </a:bodyPr>
          <a:lstStyle/>
          <a:p>
            <a:pPr defTabSz="449263">
              <a:spcBef>
                <a:spcPts val="1750"/>
              </a:spcBef>
              <a:buClr>
                <a:srgbClr val="FFFFFF"/>
              </a:buClr>
              <a:buSzPct val="100000"/>
              <a:buFont typeface="Arial"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800" dirty="0">
                <a:cs typeface="Arial" pitchFamily="34" charset="0"/>
              </a:rPr>
              <a:t>Numerous missing links between Principles and Practices !</a:t>
            </a:r>
          </a:p>
        </p:txBody>
      </p:sp>
      <p:sp>
        <p:nvSpPr>
          <p:cNvPr id="6" name="TextBox 5"/>
          <p:cNvSpPr txBox="1"/>
          <p:nvPr/>
        </p:nvSpPr>
        <p:spPr>
          <a:xfrm>
            <a:off x="9483634" y="5617029"/>
            <a:ext cx="2377440" cy="369332"/>
          </a:xfrm>
          <a:prstGeom prst="rect">
            <a:avLst/>
          </a:prstGeom>
          <a:noFill/>
        </p:spPr>
        <p:txBody>
          <a:bodyPr wrap="square" rtlCol="0">
            <a:spAutoFit/>
          </a:bodyPr>
          <a:lstStyle/>
          <a:p>
            <a:r>
              <a:rPr lang="en-IN" dirty="0" smtClean="0"/>
              <a:t>From Dr. </a:t>
            </a:r>
            <a:r>
              <a:rPr lang="en-IN" dirty="0" err="1" smtClean="0"/>
              <a:t>Girish</a:t>
            </a:r>
            <a:r>
              <a:rPr lang="en-IN" dirty="0" smtClean="0"/>
              <a:t> </a:t>
            </a:r>
            <a:r>
              <a:rPr lang="en-IN" dirty="0" err="1" smtClean="0"/>
              <a:t>Tillu</a:t>
            </a:r>
            <a:endParaRPr lang="en-IN"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050" y="-13702"/>
            <a:ext cx="10515600" cy="1325563"/>
          </a:xfrm>
        </p:spPr>
        <p:txBody>
          <a:bodyPr>
            <a:normAutofit/>
          </a:bodyPr>
          <a:lstStyle/>
          <a:p>
            <a:r>
              <a:rPr lang="en-US" sz="3600" dirty="0" smtClean="0"/>
              <a:t>Disease or symptom </a:t>
            </a:r>
            <a:r>
              <a:rPr lang="en-US" sz="3600" dirty="0"/>
              <a:t>prevalence across decades of life</a:t>
            </a:r>
          </a:p>
        </p:txBody>
      </p:sp>
      <p:pic>
        <p:nvPicPr>
          <p:cNvPr id="4301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 y="1045025"/>
            <a:ext cx="12192000" cy="51244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19803" y="6186736"/>
            <a:ext cx="12192000" cy="646331"/>
          </a:xfrm>
          <a:prstGeom prst="rect">
            <a:avLst/>
          </a:prstGeom>
          <a:noFill/>
        </p:spPr>
        <p:txBody>
          <a:bodyPr wrap="square" rtlCol="0">
            <a:spAutoFit/>
          </a:bodyPr>
          <a:lstStyle/>
          <a:p>
            <a:r>
              <a:rPr lang="en-US" dirty="0" smtClean="0"/>
              <a:t>Salvi S</a:t>
            </a:r>
            <a:r>
              <a:rPr lang="en-US" dirty="0"/>
              <a:t>. Symptoms and medical conditions in 204 912 </a:t>
            </a:r>
            <a:r>
              <a:rPr lang="en-US" dirty="0" smtClean="0"/>
              <a:t>patients visiting </a:t>
            </a:r>
            <a:r>
              <a:rPr lang="en-US" dirty="0"/>
              <a:t>primary health-care practitioners in India: a </a:t>
            </a:r>
            <a:r>
              <a:rPr lang="en-US" dirty="0" smtClean="0"/>
              <a:t>1-day point </a:t>
            </a:r>
            <a:r>
              <a:rPr lang="en-US" dirty="0"/>
              <a:t>prevalence study (the POSEIDON study). Lancet 2015 (3</a:t>
            </a:r>
            <a:r>
              <a:rPr lang="en-US" dirty="0" smtClean="0"/>
              <a:t>)</a:t>
            </a:r>
            <a:endParaRPr lang="en-US" dirty="0"/>
          </a:p>
        </p:txBody>
      </p:sp>
    </p:spTree>
    <p:extLst>
      <p:ext uri="{BB962C8B-B14F-4D97-AF65-F5344CB8AC3E}">
        <p14:creationId xmlns="" xmlns:p14="http://schemas.microsoft.com/office/powerpoint/2010/main" val="3788170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948" y="139841"/>
            <a:ext cx="10515600" cy="1325563"/>
          </a:xfrm>
        </p:spPr>
        <p:txBody>
          <a:bodyPr>
            <a:normAutofit/>
          </a:bodyPr>
          <a:lstStyle/>
          <a:p>
            <a:r>
              <a:rPr lang="en-US" dirty="0" smtClean="0"/>
              <a:t>Milestones in medical technology</a:t>
            </a:r>
            <a:br>
              <a:rPr lang="en-US" dirty="0" smtClean="0"/>
            </a:br>
            <a:r>
              <a:rPr lang="en-US" sz="1800" dirty="0"/>
              <a:t>From eyeglasses to the stethoscope to imaging the brain at work, a long list of inventions and innovations have changed </a:t>
            </a:r>
            <a:r>
              <a:rPr lang="en-US" sz="1800" dirty="0" smtClean="0"/>
              <a:t>medicine – not a full exhaustive list</a:t>
            </a:r>
            <a:endParaRPr lang="en-US" sz="16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931663561"/>
              </p:ext>
            </p:extLst>
          </p:nvPr>
        </p:nvGraphicFramePr>
        <p:xfrm>
          <a:off x="315680" y="1825625"/>
          <a:ext cx="3759931" cy="4450080"/>
        </p:xfrm>
        <a:graphic>
          <a:graphicData uri="http://schemas.openxmlformats.org/drawingml/2006/table">
            <a:tbl>
              <a:tblPr firstRow="1" bandRow="1">
                <a:tableStyleId>{5C22544A-7EE6-4342-B048-85BDC9FD1C3A}</a:tableStyleId>
              </a:tblPr>
              <a:tblGrid>
                <a:gridCol w="787349"/>
                <a:gridCol w="2972582"/>
              </a:tblGrid>
              <a:tr h="370840">
                <a:tc>
                  <a:txBody>
                    <a:bodyPr/>
                    <a:lstStyle/>
                    <a:p>
                      <a:endParaRPr lang="en-US" dirty="0"/>
                    </a:p>
                  </a:txBody>
                  <a:tcPr/>
                </a:tc>
                <a:tc>
                  <a:txBody>
                    <a:bodyPr/>
                    <a:lstStyle/>
                    <a:p>
                      <a:endParaRPr lang="en-US" dirty="0"/>
                    </a:p>
                  </a:txBody>
                  <a:tcPr/>
                </a:tc>
              </a:tr>
              <a:tr h="370840">
                <a:tc>
                  <a:txBody>
                    <a:bodyPr/>
                    <a:lstStyle/>
                    <a:p>
                      <a:r>
                        <a:rPr lang="en-US" b="0" dirty="0" smtClean="0"/>
                        <a:t>1250</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Magnifying Glass</a:t>
                      </a:r>
                    </a:p>
                  </a:txBody>
                  <a:tcPr/>
                </a:tc>
              </a:tr>
              <a:tr h="370840">
                <a:tc>
                  <a:txBody>
                    <a:bodyPr/>
                    <a:lstStyle/>
                    <a:p>
                      <a:r>
                        <a:rPr lang="en-US" sz="1800" b="0" i="0" u="none" strike="noStrike" kern="1200" dirty="0" smtClean="0">
                          <a:solidFill>
                            <a:schemeClr val="dk1"/>
                          </a:solidFill>
                          <a:effectLst/>
                          <a:latin typeface="+mn-lt"/>
                          <a:ea typeface="+mn-ea"/>
                          <a:cs typeface="+mn-cs"/>
                        </a:rPr>
                        <a:t>1752</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Eyeglasses,</a:t>
                      </a:r>
                      <a:r>
                        <a:rPr lang="en-US" sz="1800" b="0" kern="1200" baseline="0" dirty="0" smtClean="0">
                          <a:solidFill>
                            <a:schemeClr val="dk1"/>
                          </a:solidFill>
                          <a:effectLst/>
                          <a:latin typeface="+mn-lt"/>
                          <a:ea typeface="+mn-ea"/>
                          <a:cs typeface="+mn-cs"/>
                        </a:rPr>
                        <a:t> </a:t>
                      </a:r>
                      <a:r>
                        <a:rPr lang="en-US" sz="1800" b="0" kern="1200" dirty="0" smtClean="0">
                          <a:solidFill>
                            <a:schemeClr val="dk1"/>
                          </a:solidFill>
                          <a:effectLst/>
                          <a:latin typeface="+mn-lt"/>
                          <a:ea typeface="+mn-ea"/>
                          <a:cs typeface="+mn-cs"/>
                        </a:rPr>
                        <a:t>Flexible Catheter</a:t>
                      </a:r>
                    </a:p>
                  </a:txBody>
                  <a:tcPr/>
                </a:tc>
              </a:tr>
              <a:tr h="370840">
                <a:tc>
                  <a:txBody>
                    <a:bodyPr/>
                    <a:lstStyle/>
                    <a:p>
                      <a:r>
                        <a:rPr lang="en-US" sz="1800" b="0" i="0" u="none" strike="noStrike" kern="1200" dirty="0" smtClean="0">
                          <a:solidFill>
                            <a:schemeClr val="dk1"/>
                          </a:solidFill>
                          <a:effectLst/>
                          <a:latin typeface="+mn-lt"/>
                          <a:ea typeface="+mn-ea"/>
                          <a:cs typeface="+mn-cs"/>
                        </a:rPr>
                        <a:t>1815</a:t>
                      </a:r>
                      <a:endParaRPr lang="en-US" sz="1800" b="0" i="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Stethoscope</a:t>
                      </a:r>
                    </a:p>
                  </a:txBody>
                  <a:tcPr/>
                </a:tc>
              </a:tr>
              <a:tr h="370840">
                <a:tc>
                  <a:txBody>
                    <a:bodyPr/>
                    <a:lstStyle/>
                    <a:p>
                      <a:r>
                        <a:rPr lang="en-US" b="0" dirty="0" smtClean="0"/>
                        <a:t>1841</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Anesthesia</a:t>
                      </a:r>
                    </a:p>
                  </a:txBody>
                  <a:tcPr/>
                </a:tc>
              </a:tr>
              <a:tr h="370840">
                <a:tc>
                  <a:txBody>
                    <a:bodyPr/>
                    <a:lstStyle/>
                    <a:p>
                      <a:r>
                        <a:rPr lang="en-US" b="0" dirty="0" smtClean="0"/>
                        <a:t>1874</a:t>
                      </a:r>
                      <a:endParaRPr lang="en-US" b="0" dirty="0"/>
                    </a:p>
                  </a:txBody>
                  <a:tcPr/>
                </a:tc>
                <a:tc>
                  <a:txBody>
                    <a:bodyPr/>
                    <a:lstStyle/>
                    <a:p>
                      <a:r>
                        <a:rPr lang="en-US" b="0" dirty="0" smtClean="0"/>
                        <a:t>Brain waves</a:t>
                      </a:r>
                      <a:endParaRPr lang="en-US" b="0" dirty="0"/>
                    </a:p>
                  </a:txBody>
                  <a:tcPr/>
                </a:tc>
              </a:tr>
              <a:tr h="370840">
                <a:tc>
                  <a:txBody>
                    <a:bodyPr/>
                    <a:lstStyle/>
                    <a:p>
                      <a:r>
                        <a:rPr lang="en-US" b="0" dirty="0" smtClean="0"/>
                        <a:t>1895</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X-ray</a:t>
                      </a:r>
                    </a:p>
                  </a:txBody>
                  <a:tcPr/>
                </a:tc>
              </a:tr>
              <a:tr h="370840">
                <a:tc>
                  <a:txBody>
                    <a:bodyPr/>
                    <a:lstStyle/>
                    <a:p>
                      <a:r>
                        <a:rPr lang="en-US" b="0" dirty="0" smtClean="0"/>
                        <a:t>1903</a:t>
                      </a:r>
                      <a:endParaRPr lang="en-US" b="0" dirty="0"/>
                    </a:p>
                  </a:txBody>
                  <a:tcPr/>
                </a:tc>
                <a:tc>
                  <a:txBody>
                    <a:bodyPr/>
                    <a:lstStyle/>
                    <a:p>
                      <a:r>
                        <a:rPr lang="en-US" b="0" dirty="0" smtClean="0"/>
                        <a:t>ECG</a:t>
                      </a:r>
                      <a:endParaRPr lang="en-US" b="0" dirty="0"/>
                    </a:p>
                  </a:txBody>
                  <a:tcPr/>
                </a:tc>
              </a:tr>
              <a:tr h="370840">
                <a:tc>
                  <a:txBody>
                    <a:bodyPr/>
                    <a:lstStyle/>
                    <a:p>
                      <a:r>
                        <a:rPr lang="en-US" b="0" dirty="0" smtClean="0"/>
                        <a:t>1910</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Laparoscopy</a:t>
                      </a:r>
                    </a:p>
                  </a:txBody>
                  <a:tcPr/>
                </a:tc>
              </a:tr>
              <a:tr h="370840">
                <a:tc>
                  <a:txBody>
                    <a:bodyPr/>
                    <a:lstStyle/>
                    <a:p>
                      <a:r>
                        <a:rPr lang="en-US" b="0" dirty="0" smtClean="0"/>
                        <a:t>1924</a:t>
                      </a:r>
                      <a:endParaRPr lang="en-US" b="0" dirty="0"/>
                    </a:p>
                  </a:txBody>
                  <a:tcPr/>
                </a:tc>
                <a:tc>
                  <a:txBody>
                    <a:bodyPr/>
                    <a:lstStyle/>
                    <a:p>
                      <a:r>
                        <a:rPr lang="en-US" b="0" dirty="0" smtClean="0"/>
                        <a:t>EEG</a:t>
                      </a:r>
                      <a:endParaRPr lang="en-US" b="0" dirty="0"/>
                    </a:p>
                  </a:txBody>
                  <a:tcPr/>
                </a:tc>
              </a:tr>
              <a:tr h="370840">
                <a:tc>
                  <a:txBody>
                    <a:bodyPr/>
                    <a:lstStyle/>
                    <a:p>
                      <a:r>
                        <a:rPr lang="en-US" b="0" dirty="0" smtClean="0"/>
                        <a:t>1935</a:t>
                      </a:r>
                      <a:endParaRPr lang="en-US" b="0" dirty="0"/>
                    </a:p>
                  </a:txBody>
                  <a:tcPr/>
                </a:tc>
                <a:tc>
                  <a:txBody>
                    <a:bodyPr/>
                    <a:lstStyle/>
                    <a:p>
                      <a:r>
                        <a:rPr lang="en-US" b="0" dirty="0" smtClean="0"/>
                        <a:t>Lobotomy</a:t>
                      </a:r>
                      <a:endParaRPr lang="en-US" b="0" dirty="0"/>
                    </a:p>
                  </a:txBody>
                  <a:tcPr/>
                </a:tc>
              </a:tr>
              <a:tr h="370840">
                <a:tc>
                  <a:txBody>
                    <a:bodyPr/>
                    <a:lstStyle/>
                    <a:p>
                      <a:r>
                        <a:rPr lang="en-US" b="0" dirty="0" smtClean="0"/>
                        <a:t>1936</a:t>
                      </a:r>
                      <a:endParaRPr lang="en-US" b="0" dirty="0"/>
                    </a:p>
                  </a:txBody>
                  <a:tcPr/>
                </a:tc>
                <a:tc>
                  <a:txBody>
                    <a:bodyPr/>
                    <a:lstStyle/>
                    <a:p>
                      <a:r>
                        <a:rPr lang="en-US" b="0" dirty="0" smtClean="0"/>
                        <a:t>Pacemaker</a:t>
                      </a:r>
                      <a:endParaRPr lang="en-US" b="0" dirty="0"/>
                    </a:p>
                  </a:txBody>
                  <a:tcPr/>
                </a:tc>
              </a:tr>
            </a:tbl>
          </a:graphicData>
        </a:graphic>
      </p:graphicFrame>
      <p:sp>
        <p:nvSpPr>
          <p:cNvPr id="4" name="TextBox 3"/>
          <p:cNvSpPr txBox="1"/>
          <p:nvPr/>
        </p:nvSpPr>
        <p:spPr>
          <a:xfrm>
            <a:off x="318052" y="6467061"/>
            <a:ext cx="9846365" cy="246221"/>
          </a:xfrm>
          <a:prstGeom prst="rect">
            <a:avLst/>
          </a:prstGeom>
          <a:noFill/>
        </p:spPr>
        <p:txBody>
          <a:bodyPr wrap="square" rtlCol="0">
            <a:spAutoFit/>
          </a:bodyPr>
          <a:lstStyle/>
          <a:p>
            <a:r>
              <a:rPr lang="en-US" sz="1000" dirty="0" smtClean="0"/>
              <a:t>NY times: https://archive.nytimes.com/www.nytimes.com/interactive/2012/10/05/health/digital-doctor.html?ref=thedigitaldoctor#/#time15_375</a:t>
            </a:r>
            <a:endParaRPr lang="en-US" sz="1000" dirty="0"/>
          </a:p>
        </p:txBody>
      </p:sp>
      <p:pic>
        <p:nvPicPr>
          <p:cNvPr id="7" name="Picture 6"/>
          <p:cNvPicPr>
            <a:picLocks noChangeAspect="1"/>
          </p:cNvPicPr>
          <p:nvPr/>
        </p:nvPicPr>
        <p:blipFill>
          <a:blip r:embed="rId2"/>
          <a:stretch>
            <a:fillRect/>
          </a:stretch>
        </p:blipFill>
        <p:spPr>
          <a:xfrm>
            <a:off x="864026" y="1391709"/>
            <a:ext cx="9085714" cy="390476"/>
          </a:xfrm>
          <a:prstGeom prst="rect">
            <a:avLst/>
          </a:prstGeom>
        </p:spPr>
      </p:pic>
      <p:graphicFrame>
        <p:nvGraphicFramePr>
          <p:cNvPr id="6" name="Content Placeholder 4"/>
          <p:cNvGraphicFramePr>
            <a:graphicFrameLocks/>
          </p:cNvGraphicFramePr>
          <p:nvPr>
            <p:extLst>
              <p:ext uri="{D42A27DB-BD31-4B8C-83A1-F6EECF244321}">
                <p14:modId xmlns:p14="http://schemas.microsoft.com/office/powerpoint/2010/main" xmlns="" val="3390122732"/>
              </p:ext>
            </p:extLst>
          </p:nvPr>
        </p:nvGraphicFramePr>
        <p:xfrm>
          <a:off x="4221517" y="1825625"/>
          <a:ext cx="3825203" cy="4450080"/>
        </p:xfrm>
        <a:graphic>
          <a:graphicData uri="http://schemas.openxmlformats.org/drawingml/2006/table">
            <a:tbl>
              <a:tblPr firstRow="1" bandRow="1">
                <a:tableStyleId>{5C22544A-7EE6-4342-B048-85BDC9FD1C3A}</a:tableStyleId>
              </a:tblPr>
              <a:tblGrid>
                <a:gridCol w="742406"/>
                <a:gridCol w="3082797"/>
              </a:tblGrid>
              <a:tr h="370840">
                <a:tc>
                  <a:txBody>
                    <a:bodyPr/>
                    <a:lstStyle/>
                    <a:p>
                      <a:endParaRPr lang="en-US" dirty="0"/>
                    </a:p>
                  </a:txBody>
                  <a:tcPr/>
                </a:tc>
                <a:tc>
                  <a:txBody>
                    <a:bodyPr/>
                    <a:lstStyle/>
                    <a:p>
                      <a:endParaRPr lang="en-US" dirty="0"/>
                    </a:p>
                  </a:txBody>
                  <a:tcPr/>
                </a:tc>
              </a:tr>
              <a:tr h="370840">
                <a:tc>
                  <a:txBody>
                    <a:bodyPr/>
                    <a:lstStyle/>
                    <a:p>
                      <a:r>
                        <a:rPr lang="en-US" b="0" dirty="0" smtClean="0"/>
                        <a:t>1937</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Electroconvulsive Therapy</a:t>
                      </a:r>
                    </a:p>
                  </a:txBody>
                  <a:tcPr/>
                </a:tc>
              </a:tr>
              <a:tr h="370840">
                <a:tc>
                  <a:txBody>
                    <a:bodyPr/>
                    <a:lstStyle/>
                    <a:p>
                      <a:r>
                        <a:rPr lang="en-US" b="0" dirty="0" smtClean="0"/>
                        <a:t>1943</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Dialysis</a:t>
                      </a:r>
                    </a:p>
                  </a:txBody>
                  <a:tcPr/>
                </a:tc>
              </a:tr>
              <a:tr h="370840">
                <a:tc>
                  <a:txBody>
                    <a:bodyPr/>
                    <a:lstStyle/>
                    <a:p>
                      <a:r>
                        <a:rPr lang="en-US" sz="1800" b="0" i="0" kern="1200" dirty="0" smtClean="0">
                          <a:solidFill>
                            <a:schemeClr val="dk1"/>
                          </a:solidFill>
                          <a:effectLst/>
                          <a:latin typeface="+mn-lt"/>
                          <a:ea typeface="+mn-ea"/>
                          <a:cs typeface="+mn-cs"/>
                        </a:rPr>
                        <a:t>1952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Mechanical</a:t>
                      </a:r>
                      <a:r>
                        <a:rPr lang="en-US" sz="1800" b="0" kern="1200" baseline="0" dirty="0" smtClean="0">
                          <a:solidFill>
                            <a:schemeClr val="dk1"/>
                          </a:solidFill>
                          <a:effectLst/>
                          <a:latin typeface="+mn-lt"/>
                          <a:ea typeface="+mn-ea"/>
                          <a:cs typeface="+mn-cs"/>
                        </a:rPr>
                        <a:t> heart</a:t>
                      </a:r>
                      <a:endParaRPr lang="en-US" sz="1800" b="0" kern="1200" dirty="0" smtClean="0">
                        <a:solidFill>
                          <a:schemeClr val="dk1"/>
                        </a:solidFill>
                        <a:effectLst/>
                        <a:latin typeface="+mn-lt"/>
                        <a:ea typeface="+mn-ea"/>
                        <a:cs typeface="+mn-cs"/>
                      </a:endParaRPr>
                    </a:p>
                  </a:txBody>
                  <a:tcPr/>
                </a:tc>
              </a:tr>
              <a:tr h="370840">
                <a:tc>
                  <a:txBody>
                    <a:bodyPr/>
                    <a:lstStyle/>
                    <a:p>
                      <a:r>
                        <a:rPr lang="en-US" b="0" dirty="0" smtClean="0"/>
                        <a:t>1953</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Cochlear Prosthesis</a:t>
                      </a:r>
                    </a:p>
                  </a:txBody>
                  <a:tcPr/>
                </a:tc>
              </a:tr>
              <a:tr h="370840">
                <a:tc>
                  <a:txBody>
                    <a:bodyPr/>
                    <a:lstStyle/>
                    <a:p>
                      <a:r>
                        <a:rPr lang="en-US" b="0" dirty="0" smtClean="0"/>
                        <a:t>1954</a:t>
                      </a:r>
                      <a:endParaRPr lang="en-US" b="0" dirty="0"/>
                    </a:p>
                  </a:txBody>
                  <a:tcPr/>
                </a:tc>
                <a:tc>
                  <a:txBody>
                    <a:bodyPr/>
                    <a:lstStyle/>
                    <a:p>
                      <a:r>
                        <a:rPr lang="en-US" b="0" dirty="0" smtClean="0"/>
                        <a:t>Kidney transplant</a:t>
                      </a:r>
                      <a:endParaRPr lang="en-US" b="0" dirty="0"/>
                    </a:p>
                  </a:txBody>
                  <a:tcPr/>
                </a:tc>
              </a:tr>
              <a:tr h="370840">
                <a:tc>
                  <a:txBody>
                    <a:bodyPr/>
                    <a:lstStyle/>
                    <a:p>
                      <a:r>
                        <a:rPr lang="en-US" b="0" dirty="0" smtClean="0"/>
                        <a:t>1958</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Fetal ultrasound</a:t>
                      </a:r>
                    </a:p>
                  </a:txBody>
                  <a:tcPr/>
                </a:tc>
              </a:tr>
              <a:tr h="370840">
                <a:tc>
                  <a:txBody>
                    <a:bodyPr/>
                    <a:lstStyle/>
                    <a:p>
                      <a:r>
                        <a:rPr lang="en-US" b="0" dirty="0" smtClean="0"/>
                        <a:t>1963</a:t>
                      </a:r>
                      <a:endParaRPr lang="en-US" b="0" dirty="0"/>
                    </a:p>
                  </a:txBody>
                  <a:tcPr/>
                </a:tc>
                <a:tc>
                  <a:txBody>
                    <a:bodyPr/>
                    <a:lstStyle/>
                    <a:p>
                      <a:r>
                        <a:rPr lang="en-US" b="0" dirty="0" smtClean="0"/>
                        <a:t>Artificial heart, Liver transplant</a:t>
                      </a:r>
                      <a:endParaRPr lang="en-US" b="0" dirty="0"/>
                    </a:p>
                  </a:txBody>
                  <a:tcPr/>
                </a:tc>
              </a:tr>
              <a:tr h="370840">
                <a:tc>
                  <a:txBody>
                    <a:bodyPr/>
                    <a:lstStyle/>
                    <a:p>
                      <a:r>
                        <a:rPr lang="en-US" b="0" dirty="0" smtClean="0"/>
                        <a:t>1967</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Heart transplant</a:t>
                      </a:r>
                    </a:p>
                  </a:txBody>
                  <a:tcPr/>
                </a:tc>
              </a:tr>
              <a:tr h="370840">
                <a:tc>
                  <a:txBody>
                    <a:bodyPr/>
                    <a:lstStyle/>
                    <a:p>
                      <a:r>
                        <a:rPr lang="en-US" b="0" dirty="0" smtClean="0"/>
                        <a:t>1971</a:t>
                      </a:r>
                      <a:endParaRPr lang="en-US" b="0" dirty="0"/>
                    </a:p>
                  </a:txBody>
                  <a:tcPr/>
                </a:tc>
                <a:tc>
                  <a:txBody>
                    <a:bodyPr/>
                    <a:lstStyle/>
                    <a:p>
                      <a:r>
                        <a:rPr lang="en-US" b="0" dirty="0" smtClean="0"/>
                        <a:t>CT scanner</a:t>
                      </a:r>
                      <a:endParaRPr lang="en-US" b="0" dirty="0"/>
                    </a:p>
                  </a:txBody>
                  <a:tcPr/>
                </a:tc>
              </a:tr>
              <a:tr h="370840">
                <a:tc>
                  <a:txBody>
                    <a:bodyPr/>
                    <a:lstStyle/>
                    <a:p>
                      <a:r>
                        <a:rPr lang="en-US" b="0" dirty="0" smtClean="0"/>
                        <a:t>1978</a:t>
                      </a:r>
                      <a:endParaRPr lang="en-US" b="0" dirty="0"/>
                    </a:p>
                  </a:txBody>
                  <a:tcPr/>
                </a:tc>
                <a:tc>
                  <a:txBody>
                    <a:bodyPr/>
                    <a:lstStyle/>
                    <a:p>
                      <a:r>
                        <a:rPr lang="en-US" b="0" dirty="0" smtClean="0"/>
                        <a:t>MRI</a:t>
                      </a:r>
                      <a:endParaRPr lang="en-US" b="0" dirty="0"/>
                    </a:p>
                  </a:txBody>
                  <a:tcPr/>
                </a:tc>
              </a:tr>
              <a:tr h="370840">
                <a:tc>
                  <a:txBody>
                    <a:bodyPr/>
                    <a:lstStyle/>
                    <a:p>
                      <a:r>
                        <a:rPr lang="en-US" b="0" dirty="0" smtClean="0"/>
                        <a:t>1989</a:t>
                      </a:r>
                      <a:endParaRPr lang="en-US" b="0" dirty="0"/>
                    </a:p>
                  </a:txBody>
                  <a:tcPr/>
                </a:tc>
                <a:tc>
                  <a:txBody>
                    <a:bodyPr/>
                    <a:lstStyle/>
                    <a:p>
                      <a:r>
                        <a:rPr lang="en-US" b="0" dirty="0" smtClean="0"/>
                        <a:t>Synthetic blood</a:t>
                      </a:r>
                      <a:endParaRPr lang="en-US" b="0" dirty="0"/>
                    </a:p>
                  </a:txBody>
                  <a:tcPr/>
                </a:tc>
              </a:tr>
            </a:tbl>
          </a:graphicData>
        </a:graphic>
      </p:graphicFrame>
      <p:graphicFrame>
        <p:nvGraphicFramePr>
          <p:cNvPr id="8" name="Content Placeholder 4"/>
          <p:cNvGraphicFramePr>
            <a:graphicFrameLocks/>
          </p:cNvGraphicFramePr>
          <p:nvPr>
            <p:extLst>
              <p:ext uri="{D42A27DB-BD31-4B8C-83A1-F6EECF244321}">
                <p14:modId xmlns:p14="http://schemas.microsoft.com/office/powerpoint/2010/main" xmlns="" val="3610096870"/>
              </p:ext>
            </p:extLst>
          </p:nvPr>
        </p:nvGraphicFramePr>
        <p:xfrm>
          <a:off x="8192669" y="1825625"/>
          <a:ext cx="3694611" cy="4079240"/>
        </p:xfrm>
        <a:graphic>
          <a:graphicData uri="http://schemas.openxmlformats.org/drawingml/2006/table">
            <a:tbl>
              <a:tblPr firstRow="1" bandRow="1">
                <a:tableStyleId>{5C22544A-7EE6-4342-B048-85BDC9FD1C3A}</a:tableStyleId>
              </a:tblPr>
              <a:tblGrid>
                <a:gridCol w="729343"/>
                <a:gridCol w="2965268"/>
              </a:tblGrid>
              <a:tr h="370840">
                <a:tc>
                  <a:txBody>
                    <a:bodyPr/>
                    <a:lstStyle/>
                    <a:p>
                      <a:endParaRPr lang="en-US" dirty="0"/>
                    </a:p>
                  </a:txBody>
                  <a:tcPr/>
                </a:tc>
                <a:tc>
                  <a:txBody>
                    <a:bodyPr/>
                    <a:lstStyle/>
                    <a:p>
                      <a:endParaRPr lang="en-US" dirty="0"/>
                    </a:p>
                  </a:txBody>
                  <a:tcPr/>
                </a:tc>
              </a:tr>
              <a:tr h="370840">
                <a:tc>
                  <a:txBody>
                    <a:bodyPr/>
                    <a:lstStyle/>
                    <a:p>
                      <a:r>
                        <a:rPr lang="en-US" b="0" dirty="0" smtClean="0"/>
                        <a:t>1992</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DNA sequencing</a:t>
                      </a:r>
                    </a:p>
                  </a:txBody>
                  <a:tcPr/>
                </a:tc>
              </a:tr>
              <a:tr h="370840">
                <a:tc>
                  <a:txBody>
                    <a:bodyPr/>
                    <a:lstStyle/>
                    <a:p>
                      <a:r>
                        <a:rPr lang="en-US" b="0" dirty="0" smtClean="0"/>
                        <a:t>2000</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Human genome</a:t>
                      </a:r>
                    </a:p>
                  </a:txBody>
                  <a:tcPr/>
                </a:tc>
              </a:tr>
              <a:tr h="370840">
                <a:tc>
                  <a:txBody>
                    <a:bodyPr/>
                    <a:lstStyle/>
                    <a:p>
                      <a:r>
                        <a:rPr lang="en-US" sz="1800" b="0" i="0" kern="1200" dirty="0" smtClean="0">
                          <a:solidFill>
                            <a:schemeClr val="dk1"/>
                          </a:solidFill>
                          <a:effectLst/>
                          <a:latin typeface="+mn-lt"/>
                          <a:ea typeface="+mn-ea"/>
                          <a:cs typeface="+mn-cs"/>
                        </a:rPr>
                        <a:t>2004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Artificial knee</a:t>
                      </a:r>
                    </a:p>
                  </a:txBody>
                  <a:tcPr/>
                </a:tc>
              </a:tr>
              <a:tr h="370840">
                <a:tc>
                  <a:txBody>
                    <a:bodyPr/>
                    <a:lstStyle/>
                    <a:p>
                      <a:r>
                        <a:rPr lang="en-US" b="0" dirty="0" smtClean="0"/>
                        <a:t>2005</a:t>
                      </a:r>
                      <a:endParaRPr lang="en-US" b="0" dirty="0"/>
                    </a:p>
                  </a:txBody>
                  <a:tcPr/>
                </a:tc>
                <a:tc>
                  <a:txBody>
                    <a:bodyPr/>
                    <a:lstStyle/>
                    <a:p>
                      <a:r>
                        <a:rPr lang="en-US" b="0" dirty="0" smtClean="0"/>
                        <a:t>Artificial</a:t>
                      </a:r>
                      <a:r>
                        <a:rPr lang="en-US" b="0" baseline="0" dirty="0" smtClean="0"/>
                        <a:t> face transplant</a:t>
                      </a:r>
                      <a:endParaRPr lang="en-US" b="0" dirty="0"/>
                    </a:p>
                  </a:txBody>
                  <a:tcPr/>
                </a:tc>
              </a:tr>
              <a:tr h="370840">
                <a:tc>
                  <a:txBody>
                    <a:bodyPr/>
                    <a:lstStyle/>
                    <a:p>
                      <a:r>
                        <a:rPr lang="en-US" b="0" dirty="0" smtClean="0"/>
                        <a:t>2006</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Artificial liver</a:t>
                      </a:r>
                    </a:p>
                  </a:txBody>
                  <a:tcPr/>
                </a:tc>
              </a:tr>
              <a:tr h="370840">
                <a:tc>
                  <a:txBody>
                    <a:bodyPr/>
                    <a:lstStyle/>
                    <a:p>
                      <a:r>
                        <a:rPr lang="en-US" b="0" dirty="0" smtClean="0"/>
                        <a:t>2007</a:t>
                      </a:r>
                      <a:endParaRPr lang="en-US" b="0" dirty="0"/>
                    </a:p>
                  </a:txBody>
                  <a:tcPr/>
                </a:tc>
                <a:tc>
                  <a:txBody>
                    <a:bodyPr/>
                    <a:lstStyle/>
                    <a:p>
                      <a:r>
                        <a:rPr lang="en-US" b="0" dirty="0" smtClean="0"/>
                        <a:t>Artificial eye</a:t>
                      </a:r>
                      <a:endParaRPr lang="en-US" b="0" dirty="0"/>
                    </a:p>
                  </a:txBody>
                  <a:tcPr/>
                </a:tc>
              </a:tr>
              <a:tr h="370840">
                <a:tc>
                  <a:txBody>
                    <a:bodyPr/>
                    <a:lstStyle/>
                    <a:p>
                      <a:r>
                        <a:rPr lang="en-US" b="0" dirty="0" smtClean="0"/>
                        <a:t>2013</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effectLst/>
                          <a:latin typeface="+mn-lt"/>
                          <a:ea typeface="+mn-ea"/>
                          <a:cs typeface="+mn-cs"/>
                        </a:rPr>
                        <a:t>Human liver from</a:t>
                      </a:r>
                      <a:r>
                        <a:rPr lang="en-US" sz="1800" b="0" kern="1200" baseline="0" dirty="0" smtClean="0">
                          <a:solidFill>
                            <a:schemeClr val="dk1"/>
                          </a:solidFill>
                          <a:effectLst/>
                          <a:latin typeface="+mn-lt"/>
                          <a:ea typeface="+mn-ea"/>
                          <a:cs typeface="+mn-cs"/>
                        </a:rPr>
                        <a:t> stem cell</a:t>
                      </a:r>
                      <a:endParaRPr lang="en-US" sz="1800" b="0" kern="1200" dirty="0" smtClean="0">
                        <a:solidFill>
                          <a:schemeClr val="dk1"/>
                        </a:solidFill>
                        <a:effectLst/>
                        <a:latin typeface="+mn-lt"/>
                        <a:ea typeface="+mn-ea"/>
                        <a:cs typeface="+mn-cs"/>
                      </a:endParaRPr>
                    </a:p>
                  </a:txBody>
                  <a:tcPr/>
                </a:tc>
              </a:tr>
              <a:tr h="370840">
                <a:tc>
                  <a:txBody>
                    <a:bodyPr/>
                    <a:lstStyle/>
                    <a:p>
                      <a:r>
                        <a:rPr lang="en-US" b="0" dirty="0" smtClean="0"/>
                        <a:t>2014</a:t>
                      </a:r>
                      <a:endParaRPr lang="en-US" b="0" dirty="0"/>
                    </a:p>
                  </a:txBody>
                  <a:tcPr/>
                </a:tc>
                <a:tc>
                  <a:txBody>
                    <a:bodyPr/>
                    <a:lstStyle/>
                    <a:p>
                      <a:r>
                        <a:rPr lang="en-US" b="0" dirty="0" smtClean="0"/>
                        <a:t>3D</a:t>
                      </a:r>
                      <a:r>
                        <a:rPr lang="en-US" b="0" baseline="0" dirty="0" smtClean="0"/>
                        <a:t> printer for skull transplant</a:t>
                      </a:r>
                      <a:endParaRPr lang="en-US" b="0" dirty="0"/>
                    </a:p>
                  </a:txBody>
                  <a:tcPr/>
                </a:tc>
              </a:tr>
              <a:tr h="370840">
                <a:tc>
                  <a:txBody>
                    <a:bodyPr/>
                    <a:lstStyle/>
                    <a:p>
                      <a:r>
                        <a:rPr lang="en-US" b="0" dirty="0" smtClean="0"/>
                        <a:t>2016</a:t>
                      </a:r>
                      <a:endParaRPr lang="en-US" b="0" dirty="0"/>
                    </a:p>
                  </a:txBody>
                  <a:tcPr/>
                </a:tc>
                <a:tc>
                  <a:txBody>
                    <a:bodyPr/>
                    <a:lstStyle/>
                    <a:p>
                      <a:r>
                        <a:rPr lang="en-US" b="0" dirty="0" smtClean="0"/>
                        <a:t>Artificial pancreas</a:t>
                      </a:r>
                      <a:endParaRPr lang="en-US" b="0" dirty="0"/>
                    </a:p>
                  </a:txBody>
                  <a:tcPr/>
                </a:tc>
              </a:tr>
              <a:tr h="370840">
                <a:tc>
                  <a:txBody>
                    <a:bodyPr/>
                    <a:lstStyle/>
                    <a:p>
                      <a:endParaRPr lang="en-US" dirty="0"/>
                    </a:p>
                  </a:txBody>
                  <a:tcPr/>
                </a:tc>
                <a:tc>
                  <a:txBody>
                    <a:bodyPr/>
                    <a:lstStyle/>
                    <a:p>
                      <a:endParaRPr lang="en-US" dirty="0"/>
                    </a:p>
                  </a:txBody>
                  <a:tcPr/>
                </a:tc>
              </a:tr>
            </a:tbl>
          </a:graphicData>
        </a:graphic>
      </p:graphicFrame>
      <p:sp>
        <p:nvSpPr>
          <p:cNvPr id="9" name="Slide Number Placeholder 8"/>
          <p:cNvSpPr>
            <a:spLocks noGrp="1"/>
          </p:cNvSpPr>
          <p:nvPr>
            <p:ph type="sldNum" sz="quarter" idx="12"/>
          </p:nvPr>
        </p:nvSpPr>
        <p:spPr/>
        <p:txBody>
          <a:bodyPr/>
          <a:lstStyle/>
          <a:p>
            <a:fld id="{991F777D-3D7E-4098-87B9-F0BD66693DB0}" type="slidenum">
              <a:rPr lang="en-US" smtClean="0"/>
              <a:pPr/>
              <a:t>14</a:t>
            </a:fld>
            <a:endParaRPr lang="en-US"/>
          </a:p>
        </p:txBody>
      </p:sp>
    </p:spTree>
    <p:extLst>
      <p:ext uri="{BB962C8B-B14F-4D97-AF65-F5344CB8AC3E}">
        <p14:creationId xmlns:p14="http://schemas.microsoft.com/office/powerpoint/2010/main" xmlns="" val="3800297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5" y="77739"/>
            <a:ext cx="10515600" cy="1325563"/>
          </a:xfrm>
        </p:spPr>
        <p:txBody>
          <a:bodyPr/>
          <a:lstStyle/>
          <a:p>
            <a:r>
              <a:rPr lang="en-US" dirty="0" smtClean="0"/>
              <a:t>History of medical records</a:t>
            </a:r>
            <a:endParaRPr lang="en-US" dirty="0"/>
          </a:p>
        </p:txBody>
      </p:sp>
      <p:sp>
        <p:nvSpPr>
          <p:cNvPr id="3" name="Content Placeholder 2"/>
          <p:cNvSpPr>
            <a:spLocks noGrp="1"/>
          </p:cNvSpPr>
          <p:nvPr>
            <p:ph idx="1"/>
          </p:nvPr>
        </p:nvSpPr>
        <p:spPr>
          <a:xfrm>
            <a:off x="289554" y="1198601"/>
            <a:ext cx="10515600" cy="4351338"/>
          </a:xfrm>
        </p:spPr>
        <p:txBody>
          <a:bodyPr/>
          <a:lstStyle/>
          <a:p>
            <a:r>
              <a:rPr lang="en-US" dirty="0"/>
              <a:t>Ancient </a:t>
            </a:r>
            <a:r>
              <a:rPr lang="en-US" dirty="0" smtClean="0"/>
              <a:t>Mesopotamia: including </a:t>
            </a:r>
            <a:r>
              <a:rPr lang="en-US" dirty="0"/>
              <a:t>Iraq and parts of Iran, Syria and </a:t>
            </a:r>
            <a:r>
              <a:rPr lang="en-US" dirty="0" smtClean="0"/>
              <a:t>Turkey: </a:t>
            </a:r>
            <a:r>
              <a:rPr lang="en-US" dirty="0"/>
              <a:t>clay tablets (baked in fire) written in cuneiform (one of the oldest writing styles, and you might be forgiven for thinking that some modern doctors still write in cuneiform</a:t>
            </a:r>
            <a:r>
              <a:rPr lang="en-US" dirty="0" smtClean="0"/>
              <a:t>!).</a:t>
            </a:r>
          </a:p>
          <a:p>
            <a:r>
              <a:rPr lang="en-US" dirty="0" smtClean="0"/>
              <a:t>Egyptians: </a:t>
            </a:r>
            <a:r>
              <a:rPr lang="en-US" dirty="0"/>
              <a:t>on scrolls of papyrus, a material that was made from a water </a:t>
            </a:r>
            <a:r>
              <a:rPr lang="en-US" dirty="0" smtClean="0"/>
              <a:t>plant, from </a:t>
            </a:r>
            <a:r>
              <a:rPr lang="en-US" dirty="0"/>
              <a:t>surgery to general medicine and even dentistry, more than 4000 years </a:t>
            </a:r>
            <a:r>
              <a:rPr lang="en-US" dirty="0" smtClean="0"/>
              <a:t>ago</a:t>
            </a:r>
          </a:p>
          <a:p>
            <a:r>
              <a:rPr lang="en-US" dirty="0"/>
              <a:t>Greek and Roman medical records tend to </a:t>
            </a:r>
            <a:r>
              <a:rPr lang="en-US" dirty="0" smtClean="0"/>
              <a:t>overlap, </a:t>
            </a:r>
            <a:r>
              <a:rPr lang="en-US" dirty="0"/>
              <a:t>medical records were transcribed on parchment, which is prone to disintegrating</a:t>
            </a:r>
          </a:p>
        </p:txBody>
      </p:sp>
      <p:sp>
        <p:nvSpPr>
          <p:cNvPr id="4" name="TextBox 3"/>
          <p:cNvSpPr txBox="1"/>
          <p:nvPr/>
        </p:nvSpPr>
        <p:spPr>
          <a:xfrm>
            <a:off x="397565" y="6493566"/>
            <a:ext cx="7580244" cy="246221"/>
          </a:xfrm>
          <a:prstGeom prst="rect">
            <a:avLst/>
          </a:prstGeom>
          <a:noFill/>
        </p:spPr>
        <p:txBody>
          <a:bodyPr wrap="square" rtlCol="0">
            <a:spAutoFit/>
          </a:bodyPr>
          <a:lstStyle/>
          <a:p>
            <a:r>
              <a:rPr lang="en-US" sz="1000" dirty="0" smtClean="0"/>
              <a:t>https://synapsemedical.com.au/news/2017/08/01/history-medical-records-ancient-world/</a:t>
            </a:r>
            <a:endParaRPr lang="en-US" sz="1000" dirty="0"/>
          </a:p>
        </p:txBody>
      </p:sp>
      <p:sp>
        <p:nvSpPr>
          <p:cNvPr id="5" name="Slide Number Placeholder 4"/>
          <p:cNvSpPr>
            <a:spLocks noGrp="1"/>
          </p:cNvSpPr>
          <p:nvPr>
            <p:ph type="sldNum" sz="quarter" idx="12"/>
          </p:nvPr>
        </p:nvSpPr>
        <p:spPr/>
        <p:txBody>
          <a:bodyPr/>
          <a:lstStyle/>
          <a:p>
            <a:fld id="{991F777D-3D7E-4098-87B9-F0BD66693DB0}" type="slidenum">
              <a:rPr lang="en-US" smtClean="0"/>
              <a:pPr/>
              <a:t>15</a:t>
            </a:fld>
            <a:endParaRPr lang="en-US"/>
          </a:p>
        </p:txBody>
      </p:sp>
    </p:spTree>
    <p:extLst>
      <p:ext uri="{BB962C8B-B14F-4D97-AF65-F5344CB8AC3E}">
        <p14:creationId xmlns:p14="http://schemas.microsoft.com/office/powerpoint/2010/main" xmlns="" val="7194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17" y="64676"/>
            <a:ext cx="10515600" cy="1325563"/>
          </a:xfrm>
        </p:spPr>
        <p:txBody>
          <a:bodyPr/>
          <a:lstStyle/>
          <a:p>
            <a:r>
              <a:rPr lang="en-US" dirty="0" smtClean="0"/>
              <a:t>Modern medical records</a:t>
            </a:r>
            <a:endParaRPr lang="en-US" dirty="0"/>
          </a:p>
        </p:txBody>
      </p:sp>
      <p:sp>
        <p:nvSpPr>
          <p:cNvPr id="3" name="Content Placeholder 2"/>
          <p:cNvSpPr>
            <a:spLocks noGrp="1"/>
          </p:cNvSpPr>
          <p:nvPr>
            <p:ph idx="1"/>
          </p:nvPr>
        </p:nvSpPr>
        <p:spPr>
          <a:xfrm>
            <a:off x="459373" y="1185538"/>
            <a:ext cx="10515600" cy="4351338"/>
          </a:xfrm>
        </p:spPr>
        <p:txBody>
          <a:bodyPr>
            <a:normAutofit lnSpcReduction="10000"/>
          </a:bodyPr>
          <a:lstStyle/>
          <a:p>
            <a:r>
              <a:rPr lang="en-US" dirty="0" smtClean="0"/>
              <a:t>Initially developed for training / teaching medical students</a:t>
            </a:r>
          </a:p>
          <a:p>
            <a:r>
              <a:rPr lang="en-US" dirty="0" smtClean="0"/>
              <a:t>Billing in hospitals</a:t>
            </a:r>
          </a:p>
          <a:p>
            <a:r>
              <a:rPr lang="en-US" dirty="0" smtClean="0"/>
              <a:t>Governments trying to create national level course of care since 1800s</a:t>
            </a:r>
          </a:p>
          <a:p>
            <a:r>
              <a:rPr lang="en-US" dirty="0" smtClean="0"/>
              <a:t>Private practitioners recording data since 1900s</a:t>
            </a:r>
          </a:p>
          <a:p>
            <a:r>
              <a:rPr lang="en-US" dirty="0" smtClean="0"/>
              <a:t>1950s large observational studies e.g. Framingham study</a:t>
            </a:r>
          </a:p>
          <a:p>
            <a:r>
              <a:rPr lang="en-US" dirty="0" smtClean="0"/>
              <a:t>WHO data collection</a:t>
            </a:r>
          </a:p>
          <a:p>
            <a:r>
              <a:rPr lang="en-US" dirty="0" smtClean="0"/>
              <a:t>FDA databases</a:t>
            </a:r>
          </a:p>
          <a:p>
            <a:r>
              <a:rPr lang="en-US" dirty="0" smtClean="0"/>
              <a:t>Registries</a:t>
            </a:r>
            <a:endParaRPr lang="en-US" dirty="0"/>
          </a:p>
        </p:txBody>
      </p:sp>
      <p:sp>
        <p:nvSpPr>
          <p:cNvPr id="4" name="TextBox 3"/>
          <p:cNvSpPr txBox="1"/>
          <p:nvPr/>
        </p:nvSpPr>
        <p:spPr>
          <a:xfrm>
            <a:off x="198783" y="6440557"/>
            <a:ext cx="9289774" cy="246221"/>
          </a:xfrm>
          <a:prstGeom prst="rect">
            <a:avLst/>
          </a:prstGeom>
          <a:noFill/>
        </p:spPr>
        <p:txBody>
          <a:bodyPr wrap="square" rtlCol="0">
            <a:spAutoFit/>
          </a:bodyPr>
          <a:lstStyle/>
          <a:p>
            <a:r>
              <a:rPr lang="en-US" sz="1000" dirty="0" smtClean="0"/>
              <a:t>http://annals.org/aim/fullarticle/746446/evolving-medical-record</a:t>
            </a:r>
            <a:endParaRPr lang="en-US" sz="1000" dirty="0"/>
          </a:p>
        </p:txBody>
      </p:sp>
      <p:sp>
        <p:nvSpPr>
          <p:cNvPr id="5" name="Slide Number Placeholder 4"/>
          <p:cNvSpPr>
            <a:spLocks noGrp="1"/>
          </p:cNvSpPr>
          <p:nvPr>
            <p:ph type="sldNum" sz="quarter" idx="12"/>
          </p:nvPr>
        </p:nvSpPr>
        <p:spPr/>
        <p:txBody>
          <a:bodyPr/>
          <a:lstStyle/>
          <a:p>
            <a:fld id="{991F777D-3D7E-4098-87B9-F0BD66693DB0}" type="slidenum">
              <a:rPr lang="en-US" smtClean="0"/>
              <a:pPr/>
              <a:t>16</a:t>
            </a:fld>
            <a:endParaRPr lang="en-US"/>
          </a:p>
        </p:txBody>
      </p:sp>
    </p:spTree>
    <p:extLst>
      <p:ext uri="{BB962C8B-B14F-4D97-AF65-F5344CB8AC3E}">
        <p14:creationId xmlns:p14="http://schemas.microsoft.com/office/powerpoint/2010/main" xmlns="" val="77625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84" y="-13701"/>
            <a:ext cx="10515600" cy="901976"/>
          </a:xfrm>
        </p:spPr>
        <p:txBody>
          <a:bodyPr>
            <a:normAutofit/>
          </a:bodyPr>
          <a:lstStyle/>
          <a:p>
            <a:r>
              <a:rPr lang="en-IN" sz="4000" dirty="0" smtClean="0"/>
              <a:t>Medical statistics</a:t>
            </a:r>
            <a:endParaRPr lang="en-IN" sz="4000" dirty="0"/>
          </a:p>
        </p:txBody>
      </p:sp>
      <p:graphicFrame>
        <p:nvGraphicFramePr>
          <p:cNvPr id="5" name="Content Placeholder 4"/>
          <p:cNvGraphicFramePr>
            <a:graphicFrameLocks noGrp="1"/>
          </p:cNvGraphicFramePr>
          <p:nvPr>
            <p:ph idx="1"/>
          </p:nvPr>
        </p:nvGraphicFramePr>
        <p:xfrm>
          <a:off x="380999" y="819871"/>
          <a:ext cx="11493137" cy="5027935"/>
        </p:xfrm>
        <a:graphic>
          <a:graphicData uri="http://schemas.openxmlformats.org/drawingml/2006/table">
            <a:tbl>
              <a:tblPr bandRow="1">
                <a:tableStyleId>{5C22544A-7EE6-4342-B048-85BDC9FD1C3A}</a:tableStyleId>
              </a:tblPr>
              <a:tblGrid>
                <a:gridCol w="1982150"/>
                <a:gridCol w="9510987"/>
              </a:tblGrid>
              <a:tr h="370840">
                <a:tc>
                  <a:txBody>
                    <a:bodyPr/>
                    <a:lstStyle/>
                    <a:p>
                      <a:r>
                        <a:rPr lang="en-IN" sz="1600" dirty="0" smtClean="0"/>
                        <a:t>The Bible’s Book of Daniel King Nebuchadnezzar of Babylon</a:t>
                      </a:r>
                      <a:endParaRPr lang="en-IN" sz="1600" dirty="0"/>
                    </a:p>
                  </a:txBody>
                  <a:tcPr/>
                </a:tc>
                <a:tc>
                  <a:txBody>
                    <a:bodyPr/>
                    <a:lstStyle/>
                    <a:p>
                      <a:pPr>
                        <a:buFont typeface="Arial" pitchFamily="34" charset="0"/>
                        <a:buNone/>
                      </a:pPr>
                      <a:r>
                        <a:rPr lang="en-IN" sz="1600" dirty="0" smtClean="0"/>
                        <a:t>10 days diet:</a:t>
                      </a:r>
                    </a:p>
                    <a:p>
                      <a:pPr>
                        <a:buFont typeface="Arial" pitchFamily="34" charset="0"/>
                        <a:buChar char="•"/>
                      </a:pPr>
                      <a:r>
                        <a:rPr lang="en-IN" sz="1600" dirty="0" smtClean="0"/>
                        <a:t> Diet of only meat and wine</a:t>
                      </a:r>
                    </a:p>
                    <a:p>
                      <a:pPr>
                        <a:buFont typeface="Arial" pitchFamily="34" charset="0"/>
                        <a:buChar char="•"/>
                      </a:pPr>
                      <a:r>
                        <a:rPr lang="en-IN" sz="1600" dirty="0" smtClean="0"/>
                        <a:t> Daniel and other Jewish children wanted to eat a diet of legumes and water (considered healthier)</a:t>
                      </a:r>
                      <a:endParaRPr lang="en-IN" sz="1600" dirty="0"/>
                    </a:p>
                  </a:txBody>
                  <a:tcPr/>
                </a:tc>
              </a:tr>
              <a:tr h="370840">
                <a:tc>
                  <a:txBody>
                    <a:bodyPr/>
                    <a:lstStyle/>
                    <a:p>
                      <a:r>
                        <a:rPr lang="en-IN" sz="1600" dirty="0" smtClean="0"/>
                        <a:t>5</a:t>
                      </a:r>
                      <a:r>
                        <a:rPr lang="en-IN" sz="1600" baseline="30000" dirty="0" smtClean="0"/>
                        <a:t>th</a:t>
                      </a:r>
                      <a:r>
                        <a:rPr lang="en-IN" sz="1600" dirty="0" smtClean="0"/>
                        <a:t> Century BCE</a:t>
                      </a:r>
                    </a:p>
                    <a:p>
                      <a:r>
                        <a:rPr lang="en-IN" sz="1600" dirty="0" smtClean="0"/>
                        <a:t>The Hippocrates writers</a:t>
                      </a:r>
                      <a:endParaRPr lang="en-IN" sz="1600" dirty="0"/>
                    </a:p>
                  </a:txBody>
                  <a:tcPr/>
                </a:tc>
                <a:tc>
                  <a:txBody>
                    <a:bodyPr/>
                    <a:lstStyle/>
                    <a:p>
                      <a:r>
                        <a:rPr lang="en-IN" sz="1600" dirty="0" smtClean="0"/>
                        <a:t>One pioneering example of an environmental epidemiological study</a:t>
                      </a:r>
                    </a:p>
                    <a:p>
                      <a:pPr>
                        <a:buFont typeface="Arial" pitchFamily="34" charset="0"/>
                        <a:buChar char="•"/>
                      </a:pPr>
                      <a:r>
                        <a:rPr lang="en-IN" sz="1600" dirty="0" smtClean="0"/>
                        <a:t> The treatise On Airs, Waters, and Places </a:t>
                      </a:r>
                    </a:p>
                    <a:p>
                      <a:pPr>
                        <a:buFont typeface="Arial" pitchFamily="34" charset="0"/>
                        <a:buChar char="•"/>
                      </a:pPr>
                      <a:r>
                        <a:rPr lang="en-IN" sz="1600" dirty="0" smtClean="0"/>
                        <a:t> Relying on a view of disease as “imbalance in bodily fluids” known as humours </a:t>
                      </a:r>
                    </a:p>
                    <a:p>
                      <a:pPr>
                        <a:buFont typeface="Arial" pitchFamily="34" charset="0"/>
                        <a:buChar char="•"/>
                      </a:pPr>
                      <a:r>
                        <a:rPr lang="en-IN" sz="1600" dirty="0" smtClean="0"/>
                        <a:t> The work emphasised how climatic changes throughout the seasons of the year contributed to the spread of diseases</a:t>
                      </a:r>
                      <a:endParaRPr lang="en-IN" sz="1600" dirty="0"/>
                    </a:p>
                  </a:txBody>
                  <a:tcPr/>
                </a:tc>
              </a:tr>
              <a:tr h="852175">
                <a:tc>
                  <a:txBody>
                    <a:bodyPr/>
                    <a:lstStyle/>
                    <a:p>
                      <a:r>
                        <a:rPr lang="en-IN" sz="1600" dirty="0" smtClean="0"/>
                        <a:t>18</a:t>
                      </a:r>
                      <a:r>
                        <a:rPr lang="en-IN" sz="1600" baseline="30000" dirty="0" smtClean="0"/>
                        <a:t>th</a:t>
                      </a:r>
                      <a:r>
                        <a:rPr lang="en-IN" sz="1600" dirty="0" smtClean="0"/>
                        <a:t> Century</a:t>
                      </a:r>
                    </a:p>
                    <a:p>
                      <a:r>
                        <a:rPr lang="en-IN" sz="1600" dirty="0" smtClean="0"/>
                        <a:t>The practice of smallpox inoculation</a:t>
                      </a:r>
                      <a:endParaRPr lang="en-IN" sz="1600" dirty="0"/>
                    </a:p>
                  </a:txBody>
                  <a:tcPr/>
                </a:tc>
                <a:tc>
                  <a:txBody>
                    <a:bodyPr/>
                    <a:lstStyle/>
                    <a:p>
                      <a:r>
                        <a:rPr lang="en-IN" sz="1600" dirty="0" smtClean="0"/>
                        <a:t>Inserting actual small pox pustules under</a:t>
                      </a:r>
                      <a:r>
                        <a:rPr lang="en-IN" sz="1600" baseline="0" dirty="0" smtClean="0"/>
                        <a:t> skin in small quantity (vaccination)</a:t>
                      </a:r>
                    </a:p>
                    <a:p>
                      <a:pPr>
                        <a:buFont typeface="Arial" pitchFamily="34" charset="0"/>
                        <a:buChar char="•"/>
                      </a:pPr>
                      <a:r>
                        <a:rPr lang="en-IN" sz="1600" baseline="0" dirty="0" smtClean="0"/>
                        <a:t> Belief of reducing odds of deaths from 1:10 to 1:100, </a:t>
                      </a:r>
                      <a:r>
                        <a:rPr lang="en-IN" sz="1600" dirty="0" smtClean="0"/>
                        <a:t>London physician John </a:t>
                      </a:r>
                      <a:r>
                        <a:rPr lang="en-IN" sz="1600" dirty="0" err="1" smtClean="0"/>
                        <a:t>Arburthnot</a:t>
                      </a:r>
                      <a:r>
                        <a:rPr lang="en-IN" sz="1600" dirty="0" smtClean="0"/>
                        <a:t> (1665-1735)</a:t>
                      </a:r>
                      <a:r>
                        <a:rPr lang="en-IN" sz="1600" baseline="0" dirty="0" smtClean="0"/>
                        <a:t> </a:t>
                      </a:r>
                      <a:endParaRPr lang="en-IN" sz="1600" dirty="0"/>
                    </a:p>
                  </a:txBody>
                  <a:tcPr/>
                </a:tc>
              </a:tr>
              <a:tr h="370840">
                <a:tc>
                  <a:txBody>
                    <a:bodyPr/>
                    <a:lstStyle/>
                    <a:p>
                      <a:r>
                        <a:rPr lang="en-IN" sz="1600" dirty="0" smtClean="0"/>
                        <a:t>1757, John Lind, (a ship’s surgeon) had to deal with an outbreak of scurvy </a:t>
                      </a:r>
                      <a:endParaRPr lang="en-IN" sz="1600" dirty="0"/>
                    </a:p>
                  </a:txBody>
                  <a:tcPr/>
                </a:tc>
                <a:tc>
                  <a:txBody>
                    <a:bodyPr/>
                    <a:lstStyle/>
                    <a:p>
                      <a:pPr>
                        <a:buFont typeface="Arial" pitchFamily="34" charset="0"/>
                        <a:buChar char="•"/>
                      </a:pPr>
                      <a:r>
                        <a:rPr lang="en-IN" sz="1600" dirty="0" smtClean="0"/>
                        <a:t> 12 sailors divided into six groups of twos. </a:t>
                      </a:r>
                    </a:p>
                    <a:p>
                      <a:pPr>
                        <a:buFont typeface="Arial" pitchFamily="34" charset="0"/>
                        <a:buChar char="•"/>
                      </a:pPr>
                      <a:r>
                        <a:rPr lang="en-IN" sz="1600" dirty="0" smtClean="0"/>
                        <a:t> All were given the same diet – a key different ingredient for each of the distinct six groups. </a:t>
                      </a:r>
                    </a:p>
                    <a:p>
                      <a:pPr>
                        <a:buFont typeface="Arial" pitchFamily="34" charset="0"/>
                        <a:buChar char="•"/>
                      </a:pPr>
                      <a:r>
                        <a:rPr lang="en-IN" sz="1600" dirty="0" smtClean="0"/>
                        <a:t> For the two sailors who received oranges and limes as supplement, there was one complete and one near recovery; </a:t>
                      </a:r>
                    </a:p>
                    <a:p>
                      <a:pPr>
                        <a:buFont typeface="Arial" pitchFamily="34" charset="0"/>
                        <a:buChar char="•"/>
                      </a:pPr>
                      <a:r>
                        <a:rPr lang="en-IN" sz="1600" dirty="0" smtClean="0"/>
                        <a:t> None of the other five groups improved as much</a:t>
                      </a:r>
                    </a:p>
                    <a:p>
                      <a:pPr>
                        <a:buFont typeface="Arial" pitchFamily="34" charset="0"/>
                        <a:buChar char="•"/>
                      </a:pPr>
                      <a:endParaRPr lang="en-IN" sz="1600" dirty="0" smtClean="0"/>
                    </a:p>
                    <a:p>
                      <a:pPr>
                        <a:buFont typeface="Arial" pitchFamily="34" charset="0"/>
                        <a:buNone/>
                      </a:pPr>
                      <a:r>
                        <a:rPr lang="en-IN" sz="1600" dirty="0" smtClean="0"/>
                        <a:t>Regarded as the (modern) “father” of the controlled clinical trial</a:t>
                      </a:r>
                      <a:endParaRPr lang="en-IN" sz="1600" dirty="0"/>
                    </a:p>
                  </a:txBody>
                  <a:tcPr/>
                </a:tc>
              </a:tr>
            </a:tbl>
          </a:graphicData>
        </a:graphic>
      </p:graphicFrame>
      <p:sp>
        <p:nvSpPr>
          <p:cNvPr id="4" name="Slide Number Placeholder 3"/>
          <p:cNvSpPr>
            <a:spLocks noGrp="1"/>
          </p:cNvSpPr>
          <p:nvPr>
            <p:ph type="sldNum" sz="quarter" idx="12"/>
          </p:nvPr>
        </p:nvSpPr>
        <p:spPr/>
        <p:txBody>
          <a:bodyPr/>
          <a:lstStyle/>
          <a:p>
            <a:fld id="{991F777D-3D7E-4098-87B9-F0BD66693DB0}" type="slidenum">
              <a:rPr lang="en-US" smtClean="0"/>
              <a:pPr/>
              <a:t>17</a:t>
            </a:fld>
            <a:endParaRPr lang="en-US"/>
          </a:p>
        </p:txBody>
      </p:sp>
      <p:sp>
        <p:nvSpPr>
          <p:cNvPr id="6" name="TextBox 5"/>
          <p:cNvSpPr txBox="1"/>
          <p:nvPr/>
        </p:nvSpPr>
        <p:spPr>
          <a:xfrm>
            <a:off x="182880" y="6309360"/>
            <a:ext cx="7811589" cy="246221"/>
          </a:xfrm>
          <a:prstGeom prst="rect">
            <a:avLst/>
          </a:prstGeom>
          <a:noFill/>
        </p:spPr>
        <p:txBody>
          <a:bodyPr wrap="square" rtlCol="0">
            <a:spAutoFit/>
          </a:bodyPr>
          <a:lstStyle/>
          <a:p>
            <a:r>
              <a:rPr lang="en-IN" sz="1000" dirty="0" smtClean="0"/>
              <a:t>History of biostatistics --  J. Rosser Matthews University of Maryland, College Park, MD, USA, Sept 2016</a:t>
            </a:r>
            <a:endParaRPr lang="en-IN"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184" y="-13701"/>
            <a:ext cx="10515600" cy="901976"/>
          </a:xfrm>
        </p:spPr>
        <p:txBody>
          <a:bodyPr>
            <a:normAutofit/>
          </a:bodyPr>
          <a:lstStyle/>
          <a:p>
            <a:r>
              <a:rPr lang="en-IN" sz="4000" dirty="0" smtClean="0"/>
              <a:t>Medical statistics</a:t>
            </a:r>
            <a:endParaRPr lang="en-IN" sz="4000" dirty="0"/>
          </a:p>
        </p:txBody>
      </p:sp>
      <p:graphicFrame>
        <p:nvGraphicFramePr>
          <p:cNvPr id="5" name="Content Placeholder 4"/>
          <p:cNvGraphicFramePr>
            <a:graphicFrameLocks noGrp="1"/>
          </p:cNvGraphicFramePr>
          <p:nvPr>
            <p:ph idx="1"/>
          </p:nvPr>
        </p:nvGraphicFramePr>
        <p:xfrm>
          <a:off x="380999" y="806808"/>
          <a:ext cx="11493137" cy="4728215"/>
        </p:xfrm>
        <a:graphic>
          <a:graphicData uri="http://schemas.openxmlformats.org/drawingml/2006/table">
            <a:tbl>
              <a:tblPr bandRow="1">
                <a:tableStyleId>{5C22544A-7EE6-4342-B048-85BDC9FD1C3A}</a:tableStyleId>
              </a:tblPr>
              <a:tblGrid>
                <a:gridCol w="1982150"/>
                <a:gridCol w="9510987"/>
              </a:tblGrid>
              <a:tr h="370840">
                <a:tc>
                  <a:txBody>
                    <a:bodyPr/>
                    <a:lstStyle/>
                    <a:p>
                      <a:r>
                        <a:rPr lang="en-IN" sz="1600" dirty="0" smtClean="0"/>
                        <a:t>19</a:t>
                      </a:r>
                      <a:r>
                        <a:rPr lang="en-IN" sz="1600" baseline="30000" dirty="0" smtClean="0"/>
                        <a:t>th</a:t>
                      </a:r>
                      <a:r>
                        <a:rPr lang="en-IN" sz="1600" dirty="0" smtClean="0"/>
                        <a:t> Century French Dr. Pierre-Charles </a:t>
                      </a:r>
                      <a:r>
                        <a:rPr lang="en-IN" sz="1600" dirty="0" err="1" smtClean="0"/>
                        <a:t>Alexandre</a:t>
                      </a:r>
                      <a:r>
                        <a:rPr lang="en-IN" sz="1600" dirty="0" smtClean="0"/>
                        <a:t> Louis (1835 paper)</a:t>
                      </a:r>
                      <a:endParaRPr lang="en-IN" sz="1600" dirty="0"/>
                    </a:p>
                  </a:txBody>
                  <a:tcPr/>
                </a:tc>
                <a:tc>
                  <a:txBody>
                    <a:bodyPr/>
                    <a:lstStyle/>
                    <a:p>
                      <a:pPr>
                        <a:buFont typeface="Arial" pitchFamily="34" charset="0"/>
                        <a:buChar char="•"/>
                      </a:pPr>
                      <a:r>
                        <a:rPr lang="en-IN" sz="1600" dirty="0" smtClean="0"/>
                        <a:t> Blood</a:t>
                      </a:r>
                      <a:r>
                        <a:rPr lang="en-IN" sz="1600" baseline="0" dirty="0" smtClean="0"/>
                        <a:t> letting data collection for 47 hospitalised patients and </a:t>
                      </a:r>
                    </a:p>
                    <a:p>
                      <a:pPr>
                        <a:buFont typeface="Arial" pitchFamily="34" charset="0"/>
                        <a:buChar char="•"/>
                      </a:pPr>
                      <a:r>
                        <a:rPr lang="en-IN" sz="1600" baseline="0" dirty="0" smtClean="0"/>
                        <a:t> Blood letting was not performed for 36 patients </a:t>
                      </a:r>
                    </a:p>
                    <a:p>
                      <a:pPr>
                        <a:buFont typeface="Arial" pitchFamily="34" charset="0"/>
                        <a:buChar char="•"/>
                      </a:pPr>
                      <a:r>
                        <a:rPr lang="en-IN" sz="1600" baseline="0" dirty="0" smtClean="0"/>
                        <a:t> 18 out of 47 died  vs. 9 out of 36 died</a:t>
                      </a:r>
                    </a:p>
                    <a:p>
                      <a:pPr>
                        <a:buFont typeface="Arial" pitchFamily="34" charset="0"/>
                        <a:buChar char="•"/>
                      </a:pPr>
                      <a:endParaRPr lang="en-IN" sz="1600" baseline="0" dirty="0" smtClean="0"/>
                    </a:p>
                    <a:p>
                      <a:pPr>
                        <a:buFont typeface="Arial" pitchFamily="34" charset="0"/>
                        <a:buNone/>
                      </a:pPr>
                      <a:r>
                        <a:rPr lang="en-IN" sz="1600" dirty="0" smtClean="0"/>
                        <a:t>Producing a lower mortality rate of approximately 1:4</a:t>
                      </a:r>
                      <a:endParaRPr lang="en-IN" sz="1600" dirty="0"/>
                    </a:p>
                  </a:txBody>
                  <a:tcPr/>
                </a:tc>
              </a:tr>
              <a:tr h="370840">
                <a:tc>
                  <a:txBody>
                    <a:bodyPr/>
                    <a:lstStyle/>
                    <a:p>
                      <a:r>
                        <a:rPr lang="en-IN" sz="1600" dirty="0" smtClean="0"/>
                        <a:t>Louis’ work by French physician Jules </a:t>
                      </a:r>
                      <a:r>
                        <a:rPr lang="en-IN" sz="1600" dirty="0" err="1" smtClean="0"/>
                        <a:t>Gavarret</a:t>
                      </a:r>
                      <a:r>
                        <a:rPr lang="en-IN" sz="1600" dirty="0" smtClean="0"/>
                        <a:t> (1840 paper)</a:t>
                      </a:r>
                      <a:endParaRPr lang="en-IN" sz="1600" dirty="0"/>
                    </a:p>
                  </a:txBody>
                  <a:tcPr/>
                </a:tc>
                <a:tc>
                  <a:txBody>
                    <a:bodyPr/>
                    <a:lstStyle/>
                    <a:p>
                      <a:pPr>
                        <a:buFont typeface="Arial" pitchFamily="34" charset="0"/>
                        <a:buChar char="•"/>
                      </a:pPr>
                      <a:r>
                        <a:rPr lang="en-IN" sz="1600" dirty="0" smtClean="0"/>
                        <a:t> Louis had observed 140 cases of typhoid fever</a:t>
                      </a:r>
                    </a:p>
                    <a:p>
                      <a:pPr>
                        <a:buFont typeface="Arial" pitchFamily="34" charset="0"/>
                        <a:buChar char="•"/>
                      </a:pPr>
                      <a:r>
                        <a:rPr lang="en-IN" sz="1600" baseline="0" dirty="0" smtClean="0"/>
                        <a:t> </a:t>
                      </a:r>
                      <a:r>
                        <a:rPr lang="en-IN" sz="1600" dirty="0" smtClean="0"/>
                        <a:t>52 deaths and 88 recoveries, or a mortality of 37%. </a:t>
                      </a:r>
                    </a:p>
                    <a:p>
                      <a:pPr>
                        <a:buFont typeface="Arial" pitchFamily="34" charset="0"/>
                        <a:buChar char="•"/>
                      </a:pPr>
                      <a:endParaRPr lang="en-IN" sz="1600" dirty="0" smtClean="0"/>
                    </a:p>
                    <a:p>
                      <a:pPr>
                        <a:buFont typeface="Arial" pitchFamily="34" charset="0"/>
                        <a:buNone/>
                      </a:pPr>
                      <a:r>
                        <a:rPr lang="en-IN" sz="1600" dirty="0" smtClean="0"/>
                        <a:t>Relying on probabilistic considerations: </a:t>
                      </a:r>
                    </a:p>
                    <a:p>
                      <a:pPr>
                        <a:buFont typeface="Arial" pitchFamily="34" charset="0"/>
                        <a:buChar char="•"/>
                      </a:pPr>
                      <a:r>
                        <a:rPr lang="en-IN" sz="1600" dirty="0" smtClean="0"/>
                        <a:t> The results could vary by </a:t>
                      </a:r>
                      <a:r>
                        <a:rPr lang="en-IN" sz="2000" dirty="0" smtClean="0">
                          <a:solidFill>
                            <a:srgbClr val="FF0000"/>
                          </a:solidFill>
                        </a:rPr>
                        <a:t>11.55%</a:t>
                      </a:r>
                      <a:r>
                        <a:rPr lang="en-IN" sz="1600" dirty="0" smtClean="0"/>
                        <a:t>, or </a:t>
                      </a:r>
                      <a:r>
                        <a:rPr lang="en-IN" sz="2000" dirty="0" smtClean="0">
                          <a:solidFill>
                            <a:srgbClr val="FF0000"/>
                          </a:solidFill>
                        </a:rPr>
                        <a:t>(26%  to 49%) </a:t>
                      </a:r>
                      <a:r>
                        <a:rPr lang="en-IN" sz="1600" dirty="0" smtClean="0"/>
                        <a:t>in every 140 cases observed. </a:t>
                      </a:r>
                    </a:p>
                    <a:p>
                      <a:pPr>
                        <a:buFont typeface="Arial" pitchFamily="34" charset="0"/>
                        <a:buChar char="•"/>
                      </a:pPr>
                      <a:r>
                        <a:rPr lang="en-IN" sz="1600" dirty="0" smtClean="0"/>
                        <a:t> In modern day analysis, </a:t>
                      </a:r>
                      <a:r>
                        <a:rPr lang="en-IN" sz="1600" dirty="0" err="1" smtClean="0"/>
                        <a:t>Gavarret</a:t>
                      </a:r>
                      <a:r>
                        <a:rPr lang="en-IN" sz="1600" dirty="0" smtClean="0"/>
                        <a:t> was reporting the “confidence interval” associated with Louis’ result</a:t>
                      </a:r>
                      <a:endParaRPr lang="en-IN" sz="1600" dirty="0"/>
                    </a:p>
                  </a:txBody>
                  <a:tcPr/>
                </a:tc>
              </a:tr>
              <a:tr h="852175">
                <a:tc>
                  <a:txBody>
                    <a:bodyPr/>
                    <a:lstStyle/>
                    <a:p>
                      <a:r>
                        <a:rPr lang="en-IN" sz="1600" dirty="0" smtClean="0"/>
                        <a:t>1890s onwards</a:t>
                      </a:r>
                    </a:p>
                    <a:p>
                      <a:r>
                        <a:rPr lang="en-IN" sz="1600" dirty="0" smtClean="0"/>
                        <a:t>Pearson</a:t>
                      </a:r>
                      <a:r>
                        <a:rPr lang="en-IN" sz="1600" baseline="0" dirty="0" smtClean="0"/>
                        <a:t>, Greenwood, Hill, Fisher</a:t>
                      </a:r>
                      <a:endParaRPr lang="en-IN" sz="1600" dirty="0"/>
                    </a:p>
                  </a:txBody>
                  <a:tcPr/>
                </a:tc>
                <a:tc>
                  <a:txBody>
                    <a:bodyPr/>
                    <a:lstStyle/>
                    <a:p>
                      <a:r>
                        <a:rPr lang="en-IN" sz="1600" dirty="0" smtClean="0"/>
                        <a:t>Modern statistics</a:t>
                      </a:r>
                      <a:endParaRPr lang="en-IN" sz="1600" dirty="0"/>
                    </a:p>
                  </a:txBody>
                  <a:tcPr/>
                </a:tc>
              </a:tr>
              <a:tr h="370840">
                <a:tc>
                  <a:txBody>
                    <a:bodyPr/>
                    <a:lstStyle/>
                    <a:p>
                      <a:r>
                        <a:rPr lang="en-IN" sz="1600" dirty="0" smtClean="0"/>
                        <a:t>1946 British Medical research</a:t>
                      </a:r>
                      <a:r>
                        <a:rPr lang="en-IN" sz="1600" baseline="0" dirty="0" smtClean="0"/>
                        <a:t> council</a:t>
                      </a:r>
                      <a:endParaRPr lang="en-IN" sz="1600" dirty="0"/>
                    </a:p>
                  </a:txBody>
                  <a:tcPr/>
                </a:tc>
                <a:tc>
                  <a:txBody>
                    <a:bodyPr/>
                    <a:lstStyle/>
                    <a:p>
                      <a:pPr>
                        <a:buFont typeface="Arial" pitchFamily="34" charset="0"/>
                        <a:buChar char="•"/>
                      </a:pPr>
                      <a:r>
                        <a:rPr lang="en-IN" sz="1600" dirty="0" smtClean="0"/>
                        <a:t> First randomized clinical trial: use of streptomycin</a:t>
                      </a:r>
                      <a:r>
                        <a:rPr lang="en-IN" sz="1600" baseline="0" dirty="0" smtClean="0"/>
                        <a:t> in treatment of TB</a:t>
                      </a:r>
                      <a:endParaRPr lang="en-IN" sz="1600" dirty="0"/>
                    </a:p>
                  </a:txBody>
                  <a:tcPr/>
                </a:tc>
              </a:tr>
              <a:tr h="370840">
                <a:tc>
                  <a:txBody>
                    <a:bodyPr/>
                    <a:lstStyle/>
                    <a:p>
                      <a:r>
                        <a:rPr lang="en-IN" sz="1600" dirty="0" smtClean="0"/>
                        <a:t>1954 American trial </a:t>
                      </a:r>
                      <a:endParaRPr lang="en-IN" sz="1600" dirty="0"/>
                    </a:p>
                  </a:txBody>
                  <a:tcPr/>
                </a:tc>
                <a:tc>
                  <a:txBody>
                    <a:bodyPr/>
                    <a:lstStyle/>
                    <a:p>
                      <a:pPr>
                        <a:buFont typeface="Arial" pitchFamily="34" charset="0"/>
                        <a:buChar char="•"/>
                      </a:pPr>
                      <a:r>
                        <a:rPr lang="en-IN" sz="1600" dirty="0" smtClean="0"/>
                        <a:t> Polio, </a:t>
                      </a:r>
                      <a:r>
                        <a:rPr lang="en-IN" sz="1600" dirty="0" err="1" smtClean="0"/>
                        <a:t>salk</a:t>
                      </a:r>
                      <a:r>
                        <a:rPr lang="en-IN" sz="1600" dirty="0" smtClean="0"/>
                        <a:t> vaccine,</a:t>
                      </a:r>
                      <a:r>
                        <a:rPr lang="en-IN" sz="1600" baseline="0" dirty="0" smtClean="0"/>
                        <a:t> almost 2 million children participated (annual incidence was 1 in 2000 children)</a:t>
                      </a:r>
                      <a:endParaRPr lang="en-IN" sz="1600" dirty="0"/>
                    </a:p>
                  </a:txBody>
                  <a:tcPr/>
                </a:tc>
              </a:tr>
            </a:tbl>
          </a:graphicData>
        </a:graphic>
      </p:graphicFrame>
      <p:sp>
        <p:nvSpPr>
          <p:cNvPr id="4" name="Slide Number Placeholder 3"/>
          <p:cNvSpPr>
            <a:spLocks noGrp="1"/>
          </p:cNvSpPr>
          <p:nvPr>
            <p:ph type="sldNum" sz="quarter" idx="12"/>
          </p:nvPr>
        </p:nvSpPr>
        <p:spPr/>
        <p:txBody>
          <a:bodyPr/>
          <a:lstStyle/>
          <a:p>
            <a:fld id="{991F777D-3D7E-4098-87B9-F0BD66693DB0}" type="slidenum">
              <a:rPr lang="en-US" smtClean="0"/>
              <a:pPr/>
              <a:t>18</a:t>
            </a:fld>
            <a:endParaRPr lang="en-US"/>
          </a:p>
        </p:txBody>
      </p:sp>
      <p:sp>
        <p:nvSpPr>
          <p:cNvPr id="6" name="TextBox 5"/>
          <p:cNvSpPr txBox="1"/>
          <p:nvPr/>
        </p:nvSpPr>
        <p:spPr>
          <a:xfrm>
            <a:off x="182880" y="6204856"/>
            <a:ext cx="7811589" cy="400110"/>
          </a:xfrm>
          <a:prstGeom prst="rect">
            <a:avLst/>
          </a:prstGeom>
          <a:noFill/>
        </p:spPr>
        <p:txBody>
          <a:bodyPr wrap="square" rtlCol="0">
            <a:spAutoFit/>
          </a:bodyPr>
          <a:lstStyle/>
          <a:p>
            <a:r>
              <a:rPr lang="en-IN" sz="1000" dirty="0" smtClean="0"/>
              <a:t>History of biostatistics --  J. Rosser Matthews University of Maryland, College Park, MD, USA, Sept 2016, </a:t>
            </a:r>
          </a:p>
          <a:p>
            <a:r>
              <a:rPr lang="en-IN" sz="1000" dirty="0" smtClean="0"/>
              <a:t>History of statistical thinking in medicine – Tar Timothy Chen, Arlington, Texas, USA</a:t>
            </a:r>
            <a:endParaRPr lang="en-IN" sz="1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rmAutofit fontScale="90000"/>
          </a:bodyPr>
          <a:lstStyle/>
          <a:p>
            <a:r>
              <a:rPr lang="en-IN" dirty="0" smtClean="0"/>
              <a:t>Data collection</a:t>
            </a:r>
            <a:endParaRPr lang="en-IN" dirty="0"/>
          </a:p>
        </p:txBody>
      </p:sp>
      <p:sp>
        <p:nvSpPr>
          <p:cNvPr id="3" name="Content Placeholder 2"/>
          <p:cNvSpPr>
            <a:spLocks noGrp="1"/>
          </p:cNvSpPr>
          <p:nvPr>
            <p:ph idx="1"/>
          </p:nvPr>
        </p:nvSpPr>
        <p:spPr>
          <a:xfrm>
            <a:off x="838200" y="1107160"/>
            <a:ext cx="10515600" cy="4351338"/>
          </a:xfrm>
        </p:spPr>
        <p:txBody>
          <a:bodyPr/>
          <a:lstStyle/>
          <a:p>
            <a:r>
              <a:rPr lang="en-IN" dirty="0" smtClean="0"/>
              <a:t>Paper based documents</a:t>
            </a:r>
          </a:p>
          <a:p>
            <a:r>
              <a:rPr lang="en-IN" dirty="0" smtClean="0"/>
              <a:t>Unstructured: case report forms, case series</a:t>
            </a:r>
          </a:p>
          <a:p>
            <a:r>
              <a:rPr lang="en-IN" dirty="0" smtClean="0"/>
              <a:t>Structured paper based Case Report forms</a:t>
            </a:r>
          </a:p>
          <a:p>
            <a:r>
              <a:rPr lang="en-IN" dirty="0" smtClean="0"/>
              <a:t>Electronic Report forms</a:t>
            </a:r>
          </a:p>
          <a:p>
            <a:r>
              <a:rPr lang="en-IN" dirty="0" smtClean="0"/>
              <a:t>Databases</a:t>
            </a:r>
          </a:p>
          <a:p>
            <a:r>
              <a:rPr lang="en-IN" dirty="0" smtClean="0"/>
              <a:t>Sensors</a:t>
            </a:r>
          </a:p>
          <a:p>
            <a:r>
              <a:rPr lang="en-IN" dirty="0" err="1" smtClean="0"/>
              <a:t>eHealth</a:t>
            </a:r>
            <a:r>
              <a:rPr lang="en-IN" dirty="0" smtClean="0"/>
              <a:t> records</a:t>
            </a:r>
          </a:p>
          <a:p>
            <a:endParaRPr lang="en-IN" dirty="0" smtClean="0"/>
          </a:p>
          <a:p>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Nature is Beautiful…</a:t>
            </a:r>
            <a:endParaRPr lang="en-US" dirty="0"/>
          </a:p>
        </p:txBody>
      </p:sp>
      <p:sp>
        <p:nvSpPr>
          <p:cNvPr id="5" name="Subtitle 4"/>
          <p:cNvSpPr>
            <a:spLocks noGrp="1"/>
          </p:cNvSpPr>
          <p:nvPr>
            <p:ph type="subTitle" idx="1"/>
          </p:nvPr>
        </p:nvSpPr>
        <p:spPr/>
        <p:txBody>
          <a:bodyPr>
            <a:normAutofit/>
          </a:bodyPr>
          <a:lstStyle/>
          <a:p>
            <a:r>
              <a:rPr lang="en-US" sz="4800" dirty="0" smtClean="0">
                <a:solidFill>
                  <a:srgbClr val="000099"/>
                </a:solidFill>
              </a:rPr>
              <a:t>… so is the life!</a:t>
            </a:r>
            <a:endParaRPr lang="en-US" sz="4800" dirty="0">
              <a:solidFill>
                <a:srgbClr val="000099"/>
              </a:solidFill>
            </a:endParaRPr>
          </a:p>
        </p:txBody>
      </p:sp>
      <p:sp>
        <p:nvSpPr>
          <p:cNvPr id="6" name="Rectangle 5"/>
          <p:cNvSpPr/>
          <p:nvPr/>
        </p:nvSpPr>
        <p:spPr>
          <a:xfrm>
            <a:off x="4197316" y="4707390"/>
            <a:ext cx="3631572" cy="1015663"/>
          </a:xfrm>
          <a:prstGeom prst="rect">
            <a:avLst/>
          </a:prstGeom>
        </p:spPr>
        <p:txBody>
          <a:bodyPr wrap="none">
            <a:spAutoFit/>
          </a:bodyPr>
          <a:lstStyle/>
          <a:p>
            <a:r>
              <a:rPr lang="en-US" sz="6000" dirty="0" smtClean="0">
                <a:solidFill>
                  <a:prstClr val="black"/>
                </a:solidFill>
                <a:latin typeface="Calibri Light"/>
                <a:ea typeface="+mj-ea"/>
                <a:cs typeface="+mj-cs"/>
              </a:rPr>
              <a:t>So is data…</a:t>
            </a:r>
            <a:endParaRPr lang="en-IN" dirty="0"/>
          </a:p>
        </p:txBody>
      </p:sp>
    </p:spTree>
    <p:extLst>
      <p:ext uri="{BB962C8B-B14F-4D97-AF65-F5344CB8AC3E}">
        <p14:creationId xmlns:p14="http://schemas.microsoft.com/office/powerpoint/2010/main" xmlns="" val="122971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992"/>
            <a:ext cx="10515600" cy="614588"/>
          </a:xfrm>
        </p:spPr>
        <p:txBody>
          <a:bodyPr>
            <a:normAutofit fontScale="90000"/>
          </a:bodyPr>
          <a:lstStyle/>
          <a:p>
            <a:r>
              <a:rPr lang="en-IN" dirty="0" smtClean="0"/>
              <a:t>History of computers in Medicine</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20</a:t>
            </a:fld>
            <a:endParaRPr lang="en-US"/>
          </a:p>
        </p:txBody>
      </p:sp>
      <p:sp>
        <p:nvSpPr>
          <p:cNvPr id="5" name="TextBox 4"/>
          <p:cNvSpPr txBox="1"/>
          <p:nvPr/>
        </p:nvSpPr>
        <p:spPr>
          <a:xfrm>
            <a:off x="287383" y="6439989"/>
            <a:ext cx="7720148" cy="246221"/>
          </a:xfrm>
          <a:prstGeom prst="rect">
            <a:avLst/>
          </a:prstGeom>
          <a:noFill/>
        </p:spPr>
        <p:txBody>
          <a:bodyPr wrap="square" rtlCol="0">
            <a:spAutoFit/>
          </a:bodyPr>
          <a:lstStyle/>
          <a:p>
            <a:r>
              <a:rPr lang="en-IN" sz="1000" dirty="0" smtClean="0">
                <a:hlinkClick r:id="rId2"/>
              </a:rPr>
              <a:t>http://www.cs.princeton.edu/courses/archive/spr02/cs495/History%20of%20Computing%20in%20Medicine.pdf</a:t>
            </a:r>
            <a:r>
              <a:rPr lang="en-IN" sz="1000" dirty="0" smtClean="0"/>
              <a:t>, accessed on 1</a:t>
            </a:r>
            <a:r>
              <a:rPr lang="en-IN" sz="1000" baseline="30000" dirty="0" smtClean="0"/>
              <a:t>st</a:t>
            </a:r>
            <a:r>
              <a:rPr lang="en-IN" sz="1000" dirty="0" smtClean="0"/>
              <a:t> Dec 2018</a:t>
            </a:r>
            <a:endParaRPr lang="en-IN" sz="1000" dirty="0"/>
          </a:p>
        </p:txBody>
      </p:sp>
      <p:sp>
        <p:nvSpPr>
          <p:cNvPr id="6" name="Rounded Rectangle 5"/>
          <p:cNvSpPr/>
          <p:nvPr/>
        </p:nvSpPr>
        <p:spPr>
          <a:xfrm>
            <a:off x="431073" y="914398"/>
            <a:ext cx="2364377" cy="1018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1950s: automated questionnaire</a:t>
            </a:r>
          </a:p>
          <a:p>
            <a:pPr algn="ctr"/>
            <a:r>
              <a:rPr lang="en-IN" dirty="0" smtClean="0"/>
              <a:t>(Slack)</a:t>
            </a:r>
            <a:endParaRPr lang="en-IN" dirty="0"/>
          </a:p>
        </p:txBody>
      </p:sp>
      <p:sp>
        <p:nvSpPr>
          <p:cNvPr id="7" name="Rounded Rectangle 6"/>
          <p:cNvSpPr/>
          <p:nvPr/>
        </p:nvSpPr>
        <p:spPr>
          <a:xfrm>
            <a:off x="1001507" y="2242456"/>
            <a:ext cx="2364377" cy="1018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1960’s Eliza (MIT)</a:t>
            </a:r>
            <a:endParaRPr lang="en-IN" dirty="0"/>
          </a:p>
        </p:txBody>
      </p:sp>
      <p:sp>
        <p:nvSpPr>
          <p:cNvPr id="8" name="Rounded Rectangle 7"/>
          <p:cNvSpPr/>
          <p:nvPr/>
        </p:nvSpPr>
        <p:spPr>
          <a:xfrm>
            <a:off x="400593" y="3483426"/>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1966: MGH utility multi-programming system (</a:t>
            </a:r>
            <a:r>
              <a:rPr lang="en-IN" dirty="0" err="1" smtClean="0"/>
              <a:t>Octo</a:t>
            </a:r>
            <a:r>
              <a:rPr lang="en-IN" dirty="0" smtClean="0"/>
              <a:t> Barnett)</a:t>
            </a:r>
          </a:p>
          <a:p>
            <a:pPr algn="ctr"/>
            <a:r>
              <a:rPr lang="en-IN" dirty="0" smtClean="0"/>
              <a:t>Programming + data structure [MUMPS]	</a:t>
            </a:r>
            <a:endParaRPr lang="en-IN" dirty="0"/>
          </a:p>
        </p:txBody>
      </p:sp>
      <p:sp>
        <p:nvSpPr>
          <p:cNvPr id="10" name="Rounded Rectangle 9"/>
          <p:cNvSpPr/>
          <p:nvPr/>
        </p:nvSpPr>
        <p:spPr>
          <a:xfrm>
            <a:off x="853442" y="5020504"/>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1970s - 80s: Medical Information defined (Cure, education, research)</a:t>
            </a:r>
            <a:endParaRPr lang="en-IN" dirty="0"/>
          </a:p>
        </p:txBody>
      </p:sp>
      <p:sp>
        <p:nvSpPr>
          <p:cNvPr id="11" name="Rounded Rectangle 10"/>
          <p:cNvSpPr/>
          <p:nvPr/>
        </p:nvSpPr>
        <p:spPr>
          <a:xfrm>
            <a:off x="4088676" y="809910"/>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1984: Artificial intelligence (</a:t>
            </a:r>
            <a:r>
              <a:rPr lang="en-IN" dirty="0" err="1" smtClean="0"/>
              <a:t>Clancey</a:t>
            </a:r>
            <a:r>
              <a:rPr lang="en-IN" dirty="0" smtClean="0"/>
              <a:t>) – </a:t>
            </a:r>
            <a:r>
              <a:rPr lang="en-IN" dirty="0" err="1" smtClean="0"/>
              <a:t>Hypthetico</a:t>
            </a:r>
            <a:r>
              <a:rPr lang="en-IN" dirty="0" smtClean="0"/>
              <a:t> – deductive approach</a:t>
            </a:r>
            <a:endParaRPr lang="en-IN" dirty="0"/>
          </a:p>
        </p:txBody>
      </p:sp>
      <p:sp>
        <p:nvSpPr>
          <p:cNvPr id="12" name="Rounded Rectangle 11"/>
          <p:cNvSpPr/>
          <p:nvPr/>
        </p:nvSpPr>
        <p:spPr>
          <a:xfrm>
            <a:off x="4136574" y="4032098"/>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1985 onwards: Clinical / Health information system</a:t>
            </a:r>
            <a:endParaRPr lang="en-IN" dirty="0"/>
          </a:p>
        </p:txBody>
      </p:sp>
      <p:sp>
        <p:nvSpPr>
          <p:cNvPr id="13" name="Rounded Rectangle 12"/>
          <p:cNvSpPr/>
          <p:nvPr/>
        </p:nvSpPr>
        <p:spPr>
          <a:xfrm>
            <a:off x="3823062" y="2451512"/>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1980s: PCs, IBM, Apple, Microsoft</a:t>
            </a:r>
            <a:endParaRPr lang="en-IN" dirty="0"/>
          </a:p>
        </p:txBody>
      </p:sp>
      <p:sp>
        <p:nvSpPr>
          <p:cNvPr id="14" name="Rounded Rectangle 13"/>
          <p:cNvSpPr/>
          <p:nvPr/>
        </p:nvSpPr>
        <p:spPr>
          <a:xfrm>
            <a:off x="7410997" y="1036350"/>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1995 onwards: Internet medicine</a:t>
            </a:r>
            <a:endParaRPr lang="en-IN" dirty="0"/>
          </a:p>
        </p:txBody>
      </p:sp>
      <p:sp>
        <p:nvSpPr>
          <p:cNvPr id="15" name="Rounded Rectangle 14"/>
          <p:cNvSpPr/>
          <p:nvPr/>
        </p:nvSpPr>
        <p:spPr>
          <a:xfrm>
            <a:off x="7197637" y="2690978"/>
            <a:ext cx="2551613" cy="1362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2000s: Interoperability</a:t>
            </a:r>
          </a:p>
          <a:p>
            <a:pPr algn="ctr"/>
            <a:r>
              <a:rPr lang="en-IN" dirty="0" smtClean="0"/>
              <a:t>Electronic Health records, large data bases</a:t>
            </a:r>
            <a:endParaRPr lang="en-IN" dirty="0"/>
          </a:p>
        </p:txBody>
      </p:sp>
      <p:sp>
        <p:nvSpPr>
          <p:cNvPr id="16" name="Rounded Rectangle 15"/>
          <p:cNvSpPr/>
          <p:nvPr/>
        </p:nvSpPr>
        <p:spPr>
          <a:xfrm>
            <a:off x="7702734" y="4241104"/>
            <a:ext cx="3387632" cy="1597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2010s: Medical devices for tracking and measuring parameters, Cloud technology, Artificial intelligence, Machine Learning</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IAIM Hospital database Bengaluru</a:t>
            </a:r>
            <a:endParaRPr lang="en-US" dirty="0"/>
          </a:p>
        </p:txBody>
      </p:sp>
      <p:sp>
        <p:nvSpPr>
          <p:cNvPr id="3" name="Content Placeholder 2"/>
          <p:cNvSpPr>
            <a:spLocks noGrp="1"/>
          </p:cNvSpPr>
          <p:nvPr>
            <p:ph idx="1"/>
          </p:nvPr>
        </p:nvSpPr>
        <p:spPr>
          <a:xfrm>
            <a:off x="838200" y="1616617"/>
            <a:ext cx="10515600" cy="4351338"/>
          </a:xfrm>
        </p:spPr>
        <p:txBody>
          <a:bodyPr>
            <a:noAutofit/>
          </a:bodyPr>
          <a:lstStyle/>
          <a:p>
            <a:r>
              <a:rPr lang="en-US" sz="2400" dirty="0" smtClean="0"/>
              <a:t>One of the largest Ayurvedic electronic databases operational since 2010</a:t>
            </a:r>
          </a:p>
          <a:p>
            <a:r>
              <a:rPr lang="en-US" sz="2400" dirty="0" smtClean="0"/>
              <a:t>Total number of patients treated = ~50,000</a:t>
            </a:r>
          </a:p>
          <a:p>
            <a:pPr lvl="1"/>
            <a:r>
              <a:rPr lang="en-US" sz="2000" dirty="0" smtClean="0"/>
              <a:t>Out patients = ~45,000</a:t>
            </a:r>
          </a:p>
          <a:p>
            <a:pPr lvl="1"/>
            <a:r>
              <a:rPr lang="en-US" sz="2000" dirty="0" smtClean="0"/>
              <a:t>In patients = ~7,000 (* some patients are both Out patient / in patient)</a:t>
            </a:r>
          </a:p>
          <a:p>
            <a:r>
              <a:rPr lang="en-US" sz="2400" dirty="0" smtClean="0"/>
              <a:t>~1,70,000 out patient visits</a:t>
            </a:r>
          </a:p>
          <a:p>
            <a:r>
              <a:rPr lang="en-US" sz="2400" dirty="0" smtClean="0"/>
              <a:t>Patients from more than 50 countries</a:t>
            </a:r>
          </a:p>
          <a:p>
            <a:r>
              <a:rPr lang="en-US" sz="2400" dirty="0" smtClean="0"/>
              <a:t>More than 900 disease conditions treated, &gt; 3000 medicines recorded</a:t>
            </a:r>
          </a:p>
          <a:p>
            <a:r>
              <a:rPr lang="en-US" sz="2400" dirty="0" smtClean="0"/>
              <a:t>Implementation of Ayurvedic Clinical Dictionary for diagnosis</a:t>
            </a:r>
          </a:p>
          <a:p>
            <a:endParaRPr lang="en-US" sz="2400" dirty="0" smtClean="0"/>
          </a:p>
          <a:p>
            <a:pPr>
              <a:buNone/>
            </a:pPr>
            <a:r>
              <a:rPr lang="en-US" sz="2400" dirty="0" smtClean="0">
                <a:solidFill>
                  <a:srgbClr val="00B050"/>
                </a:solidFill>
              </a:rPr>
              <a:t>Data as of June 2018</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7286"/>
          </a:xfrm>
        </p:spPr>
        <p:txBody>
          <a:bodyPr/>
          <a:lstStyle/>
          <a:p>
            <a:r>
              <a:rPr lang="en-IN" dirty="0" smtClean="0"/>
              <a:t>Data observations into summaries, stories</a:t>
            </a:r>
            <a:endParaRPr lang="en-IN" dirty="0"/>
          </a:p>
        </p:txBody>
      </p:sp>
      <p:sp>
        <p:nvSpPr>
          <p:cNvPr id="3" name="Content Placeholder 2"/>
          <p:cNvSpPr>
            <a:spLocks noGrp="1"/>
          </p:cNvSpPr>
          <p:nvPr>
            <p:ph idx="1"/>
          </p:nvPr>
        </p:nvSpPr>
        <p:spPr>
          <a:xfrm>
            <a:off x="838200" y="1342294"/>
            <a:ext cx="6607629" cy="473443"/>
          </a:xfrm>
        </p:spPr>
        <p:txBody>
          <a:bodyPr>
            <a:normAutofit lnSpcReduction="10000"/>
          </a:bodyPr>
          <a:lstStyle/>
          <a:p>
            <a:r>
              <a:rPr lang="en-US" dirty="0" smtClean="0"/>
              <a:t>Generic algorithm and steps followed</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22</a:t>
            </a:fld>
            <a:endParaRPr lang="en-US"/>
          </a:p>
        </p:txBody>
      </p:sp>
      <p:grpSp>
        <p:nvGrpSpPr>
          <p:cNvPr id="3074" name="Group 51"/>
          <p:cNvGrpSpPr>
            <a:grpSpLocks/>
          </p:cNvGrpSpPr>
          <p:nvPr/>
        </p:nvGrpSpPr>
        <p:grpSpPr bwMode="auto">
          <a:xfrm>
            <a:off x="1058093" y="1844999"/>
            <a:ext cx="9392194" cy="2517993"/>
            <a:chOff x="0" y="0"/>
            <a:chExt cx="62198" cy="15430"/>
          </a:xfrm>
        </p:grpSpPr>
        <p:sp>
          <p:nvSpPr>
            <p:cNvPr id="52" name="Rounded Rectangle 52"/>
            <p:cNvSpPr>
              <a:spLocks noChangeArrowheads="1"/>
            </p:cNvSpPr>
            <p:nvPr/>
          </p:nvSpPr>
          <p:spPr bwMode="auto">
            <a:xfrm>
              <a:off x="47434" y="0"/>
              <a:ext cx="12383"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R program to generate tabular or graphical analysis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3" name="Group 53"/>
            <p:cNvGrpSpPr>
              <a:grpSpLocks/>
            </p:cNvGrpSpPr>
            <p:nvPr/>
          </p:nvGrpSpPr>
          <p:grpSpPr bwMode="auto">
            <a:xfrm>
              <a:off x="0" y="1809"/>
              <a:ext cx="47625" cy="7144"/>
              <a:chOff x="0" y="0"/>
              <a:chExt cx="47625" cy="7143"/>
            </a:xfrm>
          </p:grpSpPr>
          <p:grpSp>
            <p:nvGrpSpPr>
              <p:cNvPr id="54" name="Group 54"/>
              <p:cNvGrpSpPr>
                <a:grpSpLocks/>
              </p:cNvGrpSpPr>
              <p:nvPr/>
            </p:nvGrpSpPr>
            <p:grpSpPr bwMode="auto">
              <a:xfrm>
                <a:off x="0" y="0"/>
                <a:ext cx="43815" cy="7143"/>
                <a:chOff x="0" y="0"/>
                <a:chExt cx="43815" cy="7143"/>
              </a:xfrm>
            </p:grpSpPr>
            <p:sp>
              <p:nvSpPr>
                <p:cNvPr id="55" name="Rounded Rectangle 55"/>
                <p:cNvSpPr>
                  <a:spLocks noChangeArrowheads="1"/>
                </p:cNvSpPr>
                <p:nvPr/>
              </p:nvSpPr>
              <p:spPr bwMode="auto">
                <a:xfrm>
                  <a:off x="31432" y="0"/>
                  <a:ext cx="12383"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R program to create analysis data tables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6" name="Group 56"/>
                <p:cNvGrpSpPr>
                  <a:grpSpLocks/>
                </p:cNvGrpSpPr>
                <p:nvPr/>
              </p:nvGrpSpPr>
              <p:grpSpPr bwMode="auto">
                <a:xfrm>
                  <a:off x="0" y="95"/>
                  <a:ext cx="31527" cy="7048"/>
                  <a:chOff x="0" y="0"/>
                  <a:chExt cx="31527" cy="7048"/>
                </a:xfrm>
              </p:grpSpPr>
              <p:grpSp>
                <p:nvGrpSpPr>
                  <p:cNvPr id="57" name="Group 57"/>
                  <p:cNvGrpSpPr>
                    <a:grpSpLocks/>
                  </p:cNvGrpSpPr>
                  <p:nvPr/>
                </p:nvGrpSpPr>
                <p:grpSpPr bwMode="auto">
                  <a:xfrm>
                    <a:off x="0" y="0"/>
                    <a:ext cx="28194" cy="7048"/>
                    <a:chOff x="0" y="0"/>
                    <a:chExt cx="28194" cy="7048"/>
                  </a:xfrm>
                </p:grpSpPr>
                <p:grpSp>
                  <p:nvGrpSpPr>
                    <p:cNvPr id="58" name="Group 58"/>
                    <p:cNvGrpSpPr>
                      <a:grpSpLocks/>
                    </p:cNvGrpSpPr>
                    <p:nvPr/>
                  </p:nvGrpSpPr>
                  <p:grpSpPr bwMode="auto">
                    <a:xfrm>
                      <a:off x="0" y="0"/>
                      <a:ext cx="15811" cy="7048"/>
                      <a:chOff x="0" y="0"/>
                      <a:chExt cx="15811" cy="7048"/>
                    </a:xfrm>
                  </p:grpSpPr>
                  <p:sp>
                    <p:nvSpPr>
                      <p:cNvPr id="59" name="Rounded Rectangle 59"/>
                      <p:cNvSpPr>
                        <a:spLocks noChangeArrowheads="1"/>
                      </p:cNvSpPr>
                      <p:nvPr/>
                    </p:nvSpPr>
                    <p:spPr bwMode="auto">
                      <a:xfrm>
                        <a:off x="0" y="0"/>
                        <a:ext cx="12382"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source tables from the SQLserver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60" name="Straight Arrow Connector 60"/>
                      <p:cNvCxnSpPr>
                        <a:cxnSpLocks noChangeShapeType="1"/>
                      </p:cNvCxnSpPr>
                      <p:nvPr/>
                    </p:nvCxnSpPr>
                    <p:spPr bwMode="auto">
                      <a:xfrm>
                        <a:off x="12477" y="3048"/>
                        <a:ext cx="3334" cy="0"/>
                      </a:xfrm>
                      <a:prstGeom prst="straightConnector1">
                        <a:avLst/>
                      </a:prstGeom>
                      <a:noFill/>
                      <a:ln w="6350">
                        <a:solidFill>
                          <a:srgbClr val="000000"/>
                        </a:solidFill>
                        <a:miter lim="800000"/>
                        <a:headEnd/>
                        <a:tailEnd type="triangle" w="med" len="med"/>
                      </a:ln>
                    </p:spPr>
                  </p:cxnSp>
                </p:grpSp>
                <p:sp>
                  <p:nvSpPr>
                    <p:cNvPr id="61" name="Rounded Rectangle 61"/>
                    <p:cNvSpPr>
                      <a:spLocks noChangeArrowheads="1"/>
                    </p:cNvSpPr>
                    <p:nvPr/>
                  </p:nvSpPr>
                  <p:spPr bwMode="auto">
                    <a:xfrm>
                      <a:off x="15811" y="0"/>
                      <a:ext cx="12383"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SQL queries to combine necessary tables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62" name="Straight Arrow Connector 62"/>
                  <p:cNvCxnSpPr>
                    <a:cxnSpLocks noChangeShapeType="1"/>
                  </p:cNvCxnSpPr>
                  <p:nvPr/>
                </p:nvCxnSpPr>
                <p:spPr bwMode="auto">
                  <a:xfrm>
                    <a:off x="28194" y="3048"/>
                    <a:ext cx="3333" cy="0"/>
                  </a:xfrm>
                  <a:prstGeom prst="straightConnector1">
                    <a:avLst/>
                  </a:prstGeom>
                  <a:noFill/>
                  <a:ln w="6350">
                    <a:solidFill>
                      <a:srgbClr val="000000"/>
                    </a:solidFill>
                    <a:miter lim="800000"/>
                    <a:headEnd/>
                    <a:tailEnd type="triangle" w="med" len="med"/>
                  </a:ln>
                </p:spPr>
              </p:cxnSp>
            </p:grpSp>
          </p:grpSp>
          <p:cxnSp>
            <p:nvCxnSpPr>
              <p:cNvPr id="63" name="Straight Arrow Connector 63"/>
              <p:cNvCxnSpPr>
                <a:cxnSpLocks noChangeShapeType="1"/>
              </p:cNvCxnSpPr>
              <p:nvPr/>
            </p:nvCxnSpPr>
            <p:spPr bwMode="auto">
              <a:xfrm flipV="1">
                <a:off x="43719" y="2476"/>
                <a:ext cx="3620" cy="572"/>
              </a:xfrm>
              <a:prstGeom prst="straightConnector1">
                <a:avLst/>
              </a:prstGeom>
              <a:noFill/>
              <a:ln w="6350">
                <a:solidFill>
                  <a:srgbClr val="000000"/>
                </a:solidFill>
                <a:miter lim="800000"/>
                <a:headEnd/>
                <a:tailEnd type="triangle" w="med" len="med"/>
              </a:ln>
            </p:spPr>
          </p:cxnSp>
          <p:cxnSp>
            <p:nvCxnSpPr>
              <p:cNvPr id="64" name="Straight Arrow Connector 64"/>
              <p:cNvCxnSpPr>
                <a:cxnSpLocks noChangeShapeType="1"/>
              </p:cNvCxnSpPr>
              <p:nvPr/>
            </p:nvCxnSpPr>
            <p:spPr bwMode="auto">
              <a:xfrm>
                <a:off x="43815" y="3333"/>
                <a:ext cx="3810" cy="3715"/>
              </a:xfrm>
              <a:prstGeom prst="straightConnector1">
                <a:avLst/>
              </a:prstGeom>
              <a:noFill/>
              <a:ln w="6350">
                <a:solidFill>
                  <a:srgbClr val="000000"/>
                </a:solidFill>
                <a:miter lim="800000"/>
                <a:headEnd/>
                <a:tailEnd type="triangle" w="med" len="med"/>
              </a:ln>
            </p:spPr>
          </p:cxnSp>
        </p:grpSp>
        <p:sp>
          <p:nvSpPr>
            <p:cNvPr id="65" name="Rounded Rectangle 65"/>
            <p:cNvSpPr>
              <a:spLocks noChangeArrowheads="1"/>
            </p:cNvSpPr>
            <p:nvPr/>
          </p:nvSpPr>
          <p:spPr bwMode="auto">
            <a:xfrm>
              <a:off x="47720" y="8382"/>
              <a:ext cx="14478" cy="7048"/>
            </a:xfrm>
            <a:prstGeom prst="roundRect">
              <a:avLst>
                <a:gd name="adj" fmla="val 16667"/>
              </a:avLst>
            </a:prstGeom>
            <a:solidFill>
              <a:srgbClr val="FFFFFF"/>
            </a:solidFill>
            <a:ln w="127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IN" sz="1100" b="0" i="0" u="none" strike="noStrike" cap="none" normalizeH="0" baseline="0" smtClean="0">
                  <a:ln>
                    <a:noFill/>
                  </a:ln>
                  <a:solidFill>
                    <a:srgbClr val="000000"/>
                  </a:solidFill>
                  <a:effectLst/>
                  <a:latin typeface="Times New Roman" pitchFamily="18" charset="0"/>
                  <a:cs typeface="Arial" pitchFamily="34" charset="0"/>
                </a:rPr>
                <a:t>Use Tableau to generate interactive visual analysis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3089" name="Rectangle 17"/>
          <p:cNvSpPr>
            <a:spLocks noChangeArrowheads="1"/>
          </p:cNvSpPr>
          <p:nvPr/>
        </p:nvSpPr>
        <p:spPr bwMode="auto">
          <a:xfrm>
            <a:off x="195945" y="3500884"/>
            <a:ext cx="5077865" cy="304698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228600" marR="0" lvl="0" indent="-228600" algn="just" defTabSz="914400" rtl="0" eaLnBrk="1" fontAlgn="base" latinLnBrk="0" hangingPunct="1">
              <a:lnSpc>
                <a:spcPct val="100000"/>
              </a:lnSpc>
              <a:spcBef>
                <a:spcPct val="0"/>
              </a:spcBef>
              <a:spcAft>
                <a:spcPct val="0"/>
              </a:spcAft>
              <a:buClrTx/>
              <a:buSzTx/>
              <a:buFont typeface="+mj-lt"/>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Login on the SQL server using the credentials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Use the IAIM schema,</a:t>
            </a:r>
            <a:r>
              <a:rPr kumimoji="0" lang="en-US" sz="12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access following tables to generate base table with </a:t>
            </a:r>
          </a:p>
          <a:p>
            <a:pPr marL="0" marR="0" lvl="0" indent="0" algn="just"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Demographics information, Patient Visit information and prescribed treatments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STATE_MASTER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COUNTRY_MASTER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CITY</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STATE</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PATIENT_DETAILS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PATIENT_REGISTRATION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MRD_DIAGNOSIS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PATIENT_PRESCRIPTION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PATIENT_MEDICINE_PRESCRIPTIONS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IP_PRESCRIPTION</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SERVICES_PRESCRIBED</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SERVICES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MEDICINE_SALES_VIEW</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090" name="Rectangle 18"/>
          <p:cNvSpPr>
            <a:spLocks noChangeArrowheads="1"/>
          </p:cNvSpPr>
          <p:nvPr/>
        </p:nvSpPr>
        <p:spPr bwMode="auto">
          <a:xfrm>
            <a:off x="3635319" y="4496367"/>
            <a:ext cx="8698087" cy="1754326"/>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228600" marR="0" lvl="0" indent="-228600" algn="just" defTabSz="914400" rtl="0" eaLnBrk="1" fontAlgn="base" latinLnBrk="0" hangingPunct="1">
              <a:lnSpc>
                <a:spcPct val="100000"/>
              </a:lnSpc>
              <a:spcBef>
                <a:spcPct val="0"/>
              </a:spcBef>
              <a:spcAft>
                <a:spcPct val="0"/>
              </a:spcAft>
              <a:buClrTx/>
              <a:buSzTx/>
              <a:buFont typeface="+mj-lt"/>
              <a:buAutoNum type="arabicPeriod" startAt="3"/>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There are many CRF pages built to collect relevant </a:t>
            </a:r>
            <a:r>
              <a:rPr kumimoji="0" lang="en-US" sz="12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Ayurvedic</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data, measurement</a:t>
            </a:r>
            <a:r>
              <a:rPr kumimoji="0" lang="en-US" sz="12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data, Hospital visit data, food / exercise advice, etc. </a:t>
            </a:r>
          </a:p>
          <a:p>
            <a:pPr marL="228600" marR="0" lvl="0" indent="-228600" algn="just" defTabSz="914400" rtl="0" eaLnBrk="1" fontAlgn="base" latinLnBrk="0" hangingPunct="1">
              <a:lnSpc>
                <a:spcPct val="100000"/>
              </a:lnSpc>
              <a:spcBef>
                <a:spcPct val="0"/>
              </a:spcBef>
              <a:spcAft>
                <a:spcPct val="0"/>
              </a:spcAft>
              <a:buClrTx/>
              <a:buSzTx/>
              <a:buFont typeface="+mj-lt"/>
              <a:buAutoNum type="arabicPeriod" startAt="4"/>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This data is present in the following tables: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PATIENT_SECTION_DETAILS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PATIENT_SECTION_VALUES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SECTION_MASTER</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SECTION_FIELD_OPTIONS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SECTION_FIELD_DESC</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PATIENT_CONSULTATION_FIELD_VALUES</a:t>
            </a: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startAt="5"/>
              <a:tabLst/>
            </a:pPr>
            <a:r>
              <a:rPr kumimoji="0" lang="en-US" sz="12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datasets created in steps 2 and 3 are further processed using R programming language and the analysis ready datasets are created</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91F777D-3D7E-4098-87B9-F0BD66693DB0}" type="slidenum">
              <a:rPr lang="en-US" smtClean="0"/>
              <a:pPr/>
              <a:t>23</a:t>
            </a:fld>
            <a:endParaRPr lang="en-US"/>
          </a:p>
        </p:txBody>
      </p:sp>
      <p:pic>
        <p:nvPicPr>
          <p:cNvPr id="28674" name="Picture 2"/>
          <p:cNvPicPr>
            <a:picLocks noGrp="1" noChangeAspect="1" noChangeArrowheads="1"/>
          </p:cNvPicPr>
          <p:nvPr>
            <p:ph idx="1"/>
          </p:nvPr>
        </p:nvPicPr>
        <p:blipFill>
          <a:blip r:embed="rId2"/>
          <a:srcRect/>
          <a:stretch>
            <a:fillRect/>
          </a:stretch>
        </p:blipFill>
        <p:spPr bwMode="auto">
          <a:xfrm>
            <a:off x="126002" y="642227"/>
            <a:ext cx="9353550" cy="2381250"/>
          </a:xfrm>
          <a:prstGeom prst="rect">
            <a:avLst/>
          </a:prstGeom>
          <a:noFill/>
          <a:ln w="9525">
            <a:noFill/>
            <a:miter lim="800000"/>
            <a:headEnd/>
            <a:tailEnd/>
          </a:ln>
          <a:effectLst/>
        </p:spPr>
      </p:pic>
      <p:sp>
        <p:nvSpPr>
          <p:cNvPr id="6" name="Title 1"/>
          <p:cNvSpPr>
            <a:spLocks noGrp="1"/>
          </p:cNvSpPr>
          <p:nvPr>
            <p:ph type="title"/>
          </p:nvPr>
        </p:nvSpPr>
        <p:spPr>
          <a:xfrm>
            <a:off x="15231" y="-39827"/>
            <a:ext cx="10515600" cy="967286"/>
          </a:xfrm>
        </p:spPr>
        <p:txBody>
          <a:bodyPr/>
          <a:lstStyle/>
          <a:p>
            <a:r>
              <a:rPr lang="en-IN" dirty="0" smtClean="0"/>
              <a:t>Data observations into summaries, stories</a:t>
            </a:r>
            <a:endParaRPr lang="en-IN" dirty="0"/>
          </a:p>
        </p:txBody>
      </p:sp>
      <p:pic>
        <p:nvPicPr>
          <p:cNvPr id="28675" name="Picture 3"/>
          <p:cNvPicPr>
            <a:picLocks noChangeAspect="1" noChangeArrowheads="1"/>
          </p:cNvPicPr>
          <p:nvPr/>
        </p:nvPicPr>
        <p:blipFill>
          <a:blip r:embed="rId3"/>
          <a:srcRect/>
          <a:stretch>
            <a:fillRect/>
          </a:stretch>
        </p:blipFill>
        <p:spPr bwMode="auto">
          <a:xfrm>
            <a:off x="2941880" y="2796140"/>
            <a:ext cx="9182100" cy="2676525"/>
          </a:xfrm>
          <a:prstGeom prst="rect">
            <a:avLst/>
          </a:prstGeom>
          <a:noFill/>
          <a:ln w="9525">
            <a:noFill/>
            <a:miter lim="800000"/>
            <a:headEnd/>
            <a:tailEnd/>
          </a:ln>
          <a:effectLst/>
        </p:spPr>
      </p:pic>
      <p:pic>
        <p:nvPicPr>
          <p:cNvPr id="28676" name="Picture 4"/>
          <p:cNvPicPr>
            <a:picLocks noChangeAspect="1" noChangeArrowheads="1"/>
          </p:cNvPicPr>
          <p:nvPr/>
        </p:nvPicPr>
        <p:blipFill>
          <a:blip r:embed="rId4"/>
          <a:srcRect/>
          <a:stretch>
            <a:fillRect/>
          </a:stretch>
        </p:blipFill>
        <p:spPr bwMode="auto">
          <a:xfrm>
            <a:off x="19713" y="5093055"/>
            <a:ext cx="4443413" cy="1719263"/>
          </a:xfrm>
          <a:prstGeom prst="rect">
            <a:avLst/>
          </a:prstGeom>
          <a:noFill/>
          <a:ln w="9525">
            <a:noFill/>
            <a:miter lim="800000"/>
            <a:headEnd/>
            <a:tailEnd/>
          </a:ln>
          <a:effectLst/>
        </p:spPr>
      </p:pic>
      <p:pic>
        <p:nvPicPr>
          <p:cNvPr id="28677" name="Picture 5"/>
          <p:cNvPicPr>
            <a:picLocks noChangeAspect="1" noChangeArrowheads="1"/>
          </p:cNvPicPr>
          <p:nvPr/>
        </p:nvPicPr>
        <p:blipFill>
          <a:blip r:embed="rId5"/>
          <a:srcRect/>
          <a:stretch>
            <a:fillRect/>
          </a:stretch>
        </p:blipFill>
        <p:spPr bwMode="auto">
          <a:xfrm>
            <a:off x="5487081" y="5534572"/>
            <a:ext cx="3482340" cy="12573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 of analysis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1143000"/>
          </a:xfrm>
        </p:spPr>
        <p:txBody>
          <a:bodyPr>
            <a:normAutofit/>
          </a:bodyPr>
          <a:lstStyle/>
          <a:p>
            <a:pPr algn="l"/>
            <a:r>
              <a:rPr lang="en-US" sz="3600" dirty="0" smtClean="0"/>
              <a:t>Top 15 diseases treated, </a:t>
            </a:r>
            <a:r>
              <a:rPr lang="en-US" sz="2000" dirty="0" smtClean="0">
                <a:solidFill>
                  <a:srgbClr val="00B050"/>
                </a:solidFill>
              </a:rPr>
              <a:t>Data as of June 2016</a:t>
            </a:r>
            <a:endParaRPr lang="en-US" sz="3600" dirty="0">
              <a:solidFill>
                <a:srgbClr val="00B050"/>
              </a:solidFill>
            </a:endParaRPr>
          </a:p>
        </p:txBody>
      </p:sp>
      <p:graphicFrame>
        <p:nvGraphicFramePr>
          <p:cNvPr id="4" name="Content Placeholder 3"/>
          <p:cNvGraphicFramePr>
            <a:graphicFrameLocks noGrp="1"/>
          </p:cNvGraphicFramePr>
          <p:nvPr>
            <p:ph idx="1"/>
          </p:nvPr>
        </p:nvGraphicFramePr>
        <p:xfrm>
          <a:off x="3" y="838200"/>
          <a:ext cx="7694020" cy="5933440"/>
        </p:xfrm>
        <a:graphic>
          <a:graphicData uri="http://schemas.openxmlformats.org/drawingml/2006/table">
            <a:tbl>
              <a:tblPr firstRow="1" bandRow="1">
                <a:tableStyleId>{5C22544A-7EE6-4342-B048-85BDC9FD1C3A}</a:tableStyleId>
              </a:tblPr>
              <a:tblGrid>
                <a:gridCol w="3814351"/>
                <a:gridCol w="1423852"/>
                <a:gridCol w="1175657"/>
                <a:gridCol w="1280160"/>
              </a:tblGrid>
              <a:tr h="370840">
                <a:tc>
                  <a:txBody>
                    <a:bodyPr/>
                    <a:lstStyle/>
                    <a:p>
                      <a:r>
                        <a:rPr lang="en-US" dirty="0" smtClean="0"/>
                        <a:t>Disease</a:t>
                      </a:r>
                      <a:endParaRPr lang="en-US" dirty="0"/>
                    </a:p>
                  </a:txBody>
                  <a:tcPr marL="121920" marR="121920"/>
                </a:tc>
                <a:tc>
                  <a:txBody>
                    <a:bodyPr/>
                    <a:lstStyle/>
                    <a:p>
                      <a:r>
                        <a:rPr lang="en-US" dirty="0" smtClean="0"/>
                        <a:t>Grand Total</a:t>
                      </a:r>
                      <a:endParaRPr lang="en-US" dirty="0"/>
                    </a:p>
                  </a:txBody>
                  <a:tcPr marL="121920" marR="121920"/>
                </a:tc>
                <a:tc>
                  <a:txBody>
                    <a:bodyPr/>
                    <a:lstStyle/>
                    <a:p>
                      <a:r>
                        <a:rPr lang="en-US" dirty="0" smtClean="0"/>
                        <a:t>Female</a:t>
                      </a:r>
                      <a:endParaRPr lang="en-US" dirty="0"/>
                    </a:p>
                  </a:txBody>
                  <a:tcPr marL="121920" marR="121920"/>
                </a:tc>
                <a:tc>
                  <a:txBody>
                    <a:bodyPr/>
                    <a:lstStyle/>
                    <a:p>
                      <a:r>
                        <a:rPr lang="en-US" dirty="0" smtClean="0"/>
                        <a:t>Male</a:t>
                      </a:r>
                      <a:endParaRPr lang="en-US" dirty="0"/>
                    </a:p>
                  </a:txBody>
                  <a:tcPr marL="121920" marR="121920"/>
                </a:tc>
              </a:tr>
              <a:tr h="370840">
                <a:tc>
                  <a:txBody>
                    <a:bodyPr/>
                    <a:lstStyle/>
                    <a:p>
                      <a:r>
                        <a:rPr lang="en-US" sz="1600" dirty="0" err="1" smtClean="0"/>
                        <a:t>Vatavyadhi</a:t>
                      </a:r>
                      <a:r>
                        <a:rPr lang="en-US" sz="1600" dirty="0" smtClean="0"/>
                        <a:t> – </a:t>
                      </a:r>
                      <a:r>
                        <a:rPr lang="en-US" sz="1600" dirty="0" err="1" smtClean="0"/>
                        <a:t>Sandhigata</a:t>
                      </a:r>
                      <a:r>
                        <a:rPr lang="en-US" sz="1600" dirty="0" smtClean="0"/>
                        <a:t> </a:t>
                      </a:r>
                      <a:r>
                        <a:rPr lang="en-US" sz="1600" dirty="0" err="1" smtClean="0"/>
                        <a:t>vaata</a:t>
                      </a:r>
                      <a:endParaRPr lang="en-US" sz="1600" dirty="0"/>
                    </a:p>
                  </a:txBody>
                  <a:tcPr marL="121920" marR="121920"/>
                </a:tc>
                <a:tc>
                  <a:txBody>
                    <a:bodyPr/>
                    <a:lstStyle/>
                    <a:p>
                      <a:r>
                        <a:rPr lang="en-US" dirty="0" smtClean="0"/>
                        <a:t>3577</a:t>
                      </a:r>
                      <a:endParaRPr lang="en-US" dirty="0"/>
                    </a:p>
                  </a:txBody>
                  <a:tcPr marL="121920" marR="121920"/>
                </a:tc>
                <a:tc>
                  <a:txBody>
                    <a:bodyPr/>
                    <a:lstStyle/>
                    <a:p>
                      <a:r>
                        <a:rPr lang="en-US" dirty="0" smtClean="0"/>
                        <a:t>2339</a:t>
                      </a:r>
                      <a:endParaRPr lang="en-US" dirty="0"/>
                    </a:p>
                  </a:txBody>
                  <a:tcPr marL="121920" marR="121920"/>
                </a:tc>
                <a:tc>
                  <a:txBody>
                    <a:bodyPr/>
                    <a:lstStyle/>
                    <a:p>
                      <a:r>
                        <a:rPr lang="en-US" dirty="0" smtClean="0"/>
                        <a:t>1238</a:t>
                      </a:r>
                      <a:endParaRPr lang="en-US" dirty="0"/>
                    </a:p>
                  </a:txBody>
                  <a:tcPr marL="121920" marR="121920"/>
                </a:tc>
              </a:tr>
              <a:tr h="370840">
                <a:tc>
                  <a:txBody>
                    <a:bodyPr/>
                    <a:lstStyle/>
                    <a:p>
                      <a:r>
                        <a:rPr lang="en-US" sz="1600" dirty="0" err="1" smtClean="0"/>
                        <a:t>Vatavyadhi</a:t>
                      </a:r>
                      <a:endParaRPr lang="en-US" sz="1600" dirty="0"/>
                    </a:p>
                  </a:txBody>
                  <a:tcPr marL="121920" marR="121920"/>
                </a:tc>
                <a:tc>
                  <a:txBody>
                    <a:bodyPr/>
                    <a:lstStyle/>
                    <a:p>
                      <a:r>
                        <a:rPr lang="en-US" dirty="0" smtClean="0"/>
                        <a:t>2783</a:t>
                      </a:r>
                      <a:endParaRPr lang="en-US" dirty="0"/>
                    </a:p>
                  </a:txBody>
                  <a:tcPr marL="121920" marR="121920"/>
                </a:tc>
                <a:tc>
                  <a:txBody>
                    <a:bodyPr/>
                    <a:lstStyle/>
                    <a:p>
                      <a:r>
                        <a:rPr lang="en-US" dirty="0" smtClean="0"/>
                        <a:t>1507</a:t>
                      </a:r>
                      <a:endParaRPr lang="en-US" dirty="0"/>
                    </a:p>
                  </a:txBody>
                  <a:tcPr marL="121920" marR="121920"/>
                </a:tc>
                <a:tc>
                  <a:txBody>
                    <a:bodyPr/>
                    <a:lstStyle/>
                    <a:p>
                      <a:r>
                        <a:rPr lang="en-US" dirty="0" smtClean="0"/>
                        <a:t>1276</a:t>
                      </a:r>
                      <a:endParaRPr lang="en-US" dirty="0"/>
                    </a:p>
                  </a:txBody>
                  <a:tcPr marL="121920" marR="121920"/>
                </a:tc>
              </a:tr>
              <a:tr h="370840">
                <a:tc>
                  <a:txBody>
                    <a:bodyPr/>
                    <a:lstStyle/>
                    <a:p>
                      <a:r>
                        <a:rPr lang="en-US" sz="1600" dirty="0" err="1" smtClean="0"/>
                        <a:t>Vatavyadhi</a:t>
                      </a:r>
                      <a:r>
                        <a:rPr lang="en-US" sz="1600" dirty="0" smtClean="0"/>
                        <a:t> – </a:t>
                      </a:r>
                      <a:r>
                        <a:rPr lang="en-US" sz="1600" dirty="0" err="1" smtClean="0"/>
                        <a:t>Gridhrasee</a:t>
                      </a:r>
                      <a:endParaRPr lang="en-US" sz="1600" dirty="0"/>
                    </a:p>
                  </a:txBody>
                  <a:tcPr marL="121920" marR="121920"/>
                </a:tc>
                <a:tc>
                  <a:txBody>
                    <a:bodyPr/>
                    <a:lstStyle/>
                    <a:p>
                      <a:r>
                        <a:rPr lang="en-US" dirty="0" smtClean="0"/>
                        <a:t>2034</a:t>
                      </a:r>
                      <a:endParaRPr lang="en-US" dirty="0"/>
                    </a:p>
                  </a:txBody>
                  <a:tcPr marL="121920" marR="121920"/>
                </a:tc>
                <a:tc>
                  <a:txBody>
                    <a:bodyPr/>
                    <a:lstStyle/>
                    <a:p>
                      <a:r>
                        <a:rPr lang="en-US" dirty="0" smtClean="0"/>
                        <a:t>1055</a:t>
                      </a:r>
                      <a:endParaRPr lang="en-US" dirty="0"/>
                    </a:p>
                  </a:txBody>
                  <a:tcPr marL="121920" marR="121920"/>
                </a:tc>
                <a:tc>
                  <a:txBody>
                    <a:bodyPr/>
                    <a:lstStyle/>
                    <a:p>
                      <a:r>
                        <a:rPr lang="en-US" dirty="0" smtClean="0"/>
                        <a:t>979</a:t>
                      </a:r>
                      <a:endParaRPr lang="en-US" dirty="0"/>
                    </a:p>
                  </a:txBody>
                  <a:tcPr marL="121920" marR="121920"/>
                </a:tc>
              </a:tr>
              <a:tr h="370840">
                <a:tc>
                  <a:txBody>
                    <a:bodyPr/>
                    <a:lstStyle/>
                    <a:p>
                      <a:r>
                        <a:rPr lang="en-US" sz="1600" dirty="0" err="1" smtClean="0"/>
                        <a:t>Vatavyadhi</a:t>
                      </a:r>
                      <a:r>
                        <a:rPr lang="en-US" sz="1600" dirty="0" smtClean="0"/>
                        <a:t> – </a:t>
                      </a:r>
                      <a:r>
                        <a:rPr lang="en-US" sz="1600" dirty="0" err="1" smtClean="0"/>
                        <a:t>Avabaahuka</a:t>
                      </a:r>
                      <a:endParaRPr lang="en-US" sz="1600" dirty="0"/>
                    </a:p>
                  </a:txBody>
                  <a:tcPr marL="121920" marR="121920"/>
                </a:tc>
                <a:tc>
                  <a:txBody>
                    <a:bodyPr/>
                    <a:lstStyle/>
                    <a:p>
                      <a:r>
                        <a:rPr lang="en-US" dirty="0" smtClean="0"/>
                        <a:t>1482</a:t>
                      </a:r>
                      <a:endParaRPr lang="en-US" dirty="0"/>
                    </a:p>
                  </a:txBody>
                  <a:tcPr marL="121920" marR="121920"/>
                </a:tc>
                <a:tc>
                  <a:txBody>
                    <a:bodyPr/>
                    <a:lstStyle/>
                    <a:p>
                      <a:r>
                        <a:rPr lang="en-US" dirty="0" smtClean="0"/>
                        <a:t>865</a:t>
                      </a:r>
                      <a:endParaRPr lang="en-US" dirty="0"/>
                    </a:p>
                  </a:txBody>
                  <a:tcPr marL="121920" marR="121920"/>
                </a:tc>
                <a:tc>
                  <a:txBody>
                    <a:bodyPr/>
                    <a:lstStyle/>
                    <a:p>
                      <a:r>
                        <a:rPr lang="en-US" dirty="0" smtClean="0"/>
                        <a:t>617</a:t>
                      </a:r>
                      <a:endParaRPr lang="en-US" dirty="0"/>
                    </a:p>
                  </a:txBody>
                  <a:tcPr marL="121920" marR="121920"/>
                </a:tc>
              </a:tr>
              <a:tr h="370840">
                <a:tc>
                  <a:txBody>
                    <a:bodyPr/>
                    <a:lstStyle/>
                    <a:p>
                      <a:r>
                        <a:rPr lang="en-US" sz="1600" dirty="0" err="1" smtClean="0"/>
                        <a:t>Amlapitta</a:t>
                      </a:r>
                      <a:endParaRPr lang="en-US" sz="1600" dirty="0"/>
                    </a:p>
                  </a:txBody>
                  <a:tcPr marL="121920" marR="121920"/>
                </a:tc>
                <a:tc>
                  <a:txBody>
                    <a:bodyPr/>
                    <a:lstStyle/>
                    <a:p>
                      <a:r>
                        <a:rPr lang="en-US" dirty="0" smtClean="0"/>
                        <a:t>1429</a:t>
                      </a:r>
                      <a:endParaRPr lang="en-US" dirty="0"/>
                    </a:p>
                  </a:txBody>
                  <a:tcPr marL="121920" marR="121920"/>
                </a:tc>
                <a:tc>
                  <a:txBody>
                    <a:bodyPr/>
                    <a:lstStyle/>
                    <a:p>
                      <a:r>
                        <a:rPr lang="en-US" dirty="0" smtClean="0"/>
                        <a:t>628</a:t>
                      </a:r>
                      <a:endParaRPr lang="en-US" dirty="0"/>
                    </a:p>
                  </a:txBody>
                  <a:tcPr marL="121920" marR="121920"/>
                </a:tc>
                <a:tc>
                  <a:txBody>
                    <a:bodyPr/>
                    <a:lstStyle/>
                    <a:p>
                      <a:r>
                        <a:rPr lang="en-US" dirty="0" smtClean="0"/>
                        <a:t>801</a:t>
                      </a:r>
                      <a:endParaRPr lang="en-US" dirty="0"/>
                    </a:p>
                  </a:txBody>
                  <a:tcPr marL="121920" marR="121920"/>
                </a:tc>
              </a:tr>
              <a:tr h="370840">
                <a:tc>
                  <a:txBody>
                    <a:bodyPr/>
                    <a:lstStyle/>
                    <a:p>
                      <a:r>
                        <a:rPr lang="en-US" sz="1600" dirty="0" err="1" smtClean="0"/>
                        <a:t>Prameha</a:t>
                      </a:r>
                      <a:endParaRPr lang="en-US" sz="1600" dirty="0"/>
                    </a:p>
                  </a:txBody>
                  <a:tcPr marL="121920" marR="121920"/>
                </a:tc>
                <a:tc>
                  <a:txBody>
                    <a:bodyPr/>
                    <a:lstStyle/>
                    <a:p>
                      <a:r>
                        <a:rPr lang="en-US" dirty="0" smtClean="0"/>
                        <a:t>1375</a:t>
                      </a:r>
                      <a:endParaRPr lang="en-US" dirty="0"/>
                    </a:p>
                  </a:txBody>
                  <a:tcPr marL="121920" marR="121920"/>
                </a:tc>
                <a:tc>
                  <a:txBody>
                    <a:bodyPr/>
                    <a:lstStyle/>
                    <a:p>
                      <a:r>
                        <a:rPr lang="en-US" dirty="0" smtClean="0"/>
                        <a:t>585</a:t>
                      </a:r>
                      <a:endParaRPr lang="en-US" dirty="0"/>
                    </a:p>
                  </a:txBody>
                  <a:tcPr marL="121920" marR="121920"/>
                </a:tc>
                <a:tc>
                  <a:txBody>
                    <a:bodyPr/>
                    <a:lstStyle/>
                    <a:p>
                      <a:r>
                        <a:rPr lang="en-US" dirty="0" smtClean="0"/>
                        <a:t>790</a:t>
                      </a:r>
                      <a:endParaRPr lang="en-US" dirty="0"/>
                    </a:p>
                  </a:txBody>
                  <a:tcPr marL="121920" marR="121920"/>
                </a:tc>
              </a:tr>
              <a:tr h="370840">
                <a:tc>
                  <a:txBody>
                    <a:bodyPr/>
                    <a:lstStyle/>
                    <a:p>
                      <a:r>
                        <a:rPr lang="en-US" sz="1600" dirty="0" err="1" smtClean="0"/>
                        <a:t>Shvaasa</a:t>
                      </a:r>
                      <a:endParaRPr lang="en-US" sz="1600" dirty="0"/>
                    </a:p>
                  </a:txBody>
                  <a:tcPr marL="121920" marR="121920"/>
                </a:tc>
                <a:tc>
                  <a:txBody>
                    <a:bodyPr/>
                    <a:lstStyle/>
                    <a:p>
                      <a:r>
                        <a:rPr lang="en-US" dirty="0" smtClean="0"/>
                        <a:t>1228</a:t>
                      </a:r>
                      <a:endParaRPr lang="en-US" dirty="0"/>
                    </a:p>
                  </a:txBody>
                  <a:tcPr marL="121920" marR="121920"/>
                </a:tc>
                <a:tc>
                  <a:txBody>
                    <a:bodyPr/>
                    <a:lstStyle/>
                    <a:p>
                      <a:r>
                        <a:rPr lang="en-US" dirty="0" smtClean="0"/>
                        <a:t>543</a:t>
                      </a:r>
                      <a:endParaRPr lang="en-US" dirty="0"/>
                    </a:p>
                  </a:txBody>
                  <a:tcPr marL="121920" marR="121920"/>
                </a:tc>
                <a:tc>
                  <a:txBody>
                    <a:bodyPr/>
                    <a:lstStyle/>
                    <a:p>
                      <a:r>
                        <a:rPr lang="en-US" dirty="0" smtClean="0"/>
                        <a:t>685</a:t>
                      </a:r>
                      <a:endParaRPr lang="en-US" dirty="0"/>
                    </a:p>
                  </a:txBody>
                  <a:tcPr marL="121920" marR="121920"/>
                </a:tc>
              </a:tr>
              <a:tr h="370840">
                <a:tc>
                  <a:txBody>
                    <a:bodyPr/>
                    <a:lstStyle/>
                    <a:p>
                      <a:r>
                        <a:rPr lang="en-US" sz="1600" dirty="0" err="1" smtClean="0"/>
                        <a:t>Netra</a:t>
                      </a:r>
                      <a:r>
                        <a:rPr lang="en-US" sz="1600" dirty="0" smtClean="0"/>
                        <a:t> </a:t>
                      </a:r>
                      <a:r>
                        <a:rPr lang="en-US" sz="1600" dirty="0" err="1" smtClean="0"/>
                        <a:t>Roga</a:t>
                      </a:r>
                      <a:endParaRPr lang="en-US" sz="1600" dirty="0"/>
                    </a:p>
                  </a:txBody>
                  <a:tcPr marL="121920" marR="121920"/>
                </a:tc>
                <a:tc>
                  <a:txBody>
                    <a:bodyPr/>
                    <a:lstStyle/>
                    <a:p>
                      <a:r>
                        <a:rPr lang="en-US" dirty="0" smtClean="0"/>
                        <a:t>1120</a:t>
                      </a:r>
                      <a:endParaRPr lang="en-US" dirty="0"/>
                    </a:p>
                  </a:txBody>
                  <a:tcPr marL="121920" marR="121920"/>
                </a:tc>
                <a:tc>
                  <a:txBody>
                    <a:bodyPr/>
                    <a:lstStyle/>
                    <a:p>
                      <a:r>
                        <a:rPr lang="en-US" dirty="0" smtClean="0"/>
                        <a:t>516</a:t>
                      </a:r>
                      <a:endParaRPr lang="en-US" dirty="0"/>
                    </a:p>
                  </a:txBody>
                  <a:tcPr marL="121920" marR="121920"/>
                </a:tc>
                <a:tc>
                  <a:txBody>
                    <a:bodyPr/>
                    <a:lstStyle/>
                    <a:p>
                      <a:r>
                        <a:rPr lang="en-US" dirty="0" smtClean="0"/>
                        <a:t>604</a:t>
                      </a:r>
                      <a:endParaRPr lang="en-US" dirty="0"/>
                    </a:p>
                  </a:txBody>
                  <a:tcPr marL="121920" marR="121920"/>
                </a:tc>
              </a:tr>
              <a:tr h="370840">
                <a:tc>
                  <a:txBody>
                    <a:bodyPr/>
                    <a:lstStyle/>
                    <a:p>
                      <a:r>
                        <a:rPr lang="en-US" sz="1600" dirty="0" err="1" smtClean="0"/>
                        <a:t>Madhumeha</a:t>
                      </a:r>
                      <a:endParaRPr lang="en-US" sz="1600" dirty="0"/>
                    </a:p>
                  </a:txBody>
                  <a:tcPr marL="121920" marR="121920"/>
                </a:tc>
                <a:tc>
                  <a:txBody>
                    <a:bodyPr/>
                    <a:lstStyle/>
                    <a:p>
                      <a:r>
                        <a:rPr lang="en-US" dirty="0" smtClean="0"/>
                        <a:t>1063</a:t>
                      </a:r>
                      <a:endParaRPr lang="en-US" dirty="0"/>
                    </a:p>
                  </a:txBody>
                  <a:tcPr marL="121920" marR="121920"/>
                </a:tc>
                <a:tc>
                  <a:txBody>
                    <a:bodyPr/>
                    <a:lstStyle/>
                    <a:p>
                      <a:r>
                        <a:rPr lang="en-US" dirty="0" smtClean="0"/>
                        <a:t>369</a:t>
                      </a:r>
                      <a:endParaRPr lang="en-US" dirty="0"/>
                    </a:p>
                  </a:txBody>
                  <a:tcPr marL="121920" marR="121920"/>
                </a:tc>
                <a:tc>
                  <a:txBody>
                    <a:bodyPr/>
                    <a:lstStyle/>
                    <a:p>
                      <a:r>
                        <a:rPr lang="en-US" dirty="0" smtClean="0"/>
                        <a:t>694</a:t>
                      </a:r>
                      <a:endParaRPr lang="en-US" dirty="0"/>
                    </a:p>
                  </a:txBody>
                  <a:tcPr marL="121920" marR="121920"/>
                </a:tc>
              </a:tr>
              <a:tr h="370840">
                <a:tc>
                  <a:txBody>
                    <a:bodyPr/>
                    <a:lstStyle/>
                    <a:p>
                      <a:r>
                        <a:rPr lang="en-US" sz="1600" dirty="0" err="1" smtClean="0"/>
                        <a:t>Staanabhedana</a:t>
                      </a:r>
                      <a:r>
                        <a:rPr lang="en-US" sz="1600" dirty="0" smtClean="0"/>
                        <a:t> </a:t>
                      </a:r>
                      <a:r>
                        <a:rPr lang="en-US" sz="1600" dirty="0" err="1" smtClean="0"/>
                        <a:t>Shoola</a:t>
                      </a:r>
                      <a:r>
                        <a:rPr lang="en-US" sz="1600" dirty="0" smtClean="0"/>
                        <a:t> – </a:t>
                      </a:r>
                      <a:r>
                        <a:rPr lang="en-US" sz="1600" dirty="0" err="1" smtClean="0"/>
                        <a:t>Katee</a:t>
                      </a:r>
                      <a:r>
                        <a:rPr lang="en-US" sz="1600" dirty="0" smtClean="0"/>
                        <a:t> </a:t>
                      </a:r>
                      <a:r>
                        <a:rPr lang="en-US" sz="1600" dirty="0" err="1" smtClean="0"/>
                        <a:t>Shoola</a:t>
                      </a:r>
                      <a:endParaRPr lang="en-US" sz="1600" dirty="0"/>
                    </a:p>
                  </a:txBody>
                  <a:tcPr marL="121920" marR="121920"/>
                </a:tc>
                <a:tc>
                  <a:txBody>
                    <a:bodyPr/>
                    <a:lstStyle/>
                    <a:p>
                      <a:r>
                        <a:rPr lang="en-US" dirty="0" smtClean="0"/>
                        <a:t>978</a:t>
                      </a:r>
                      <a:endParaRPr lang="en-US" dirty="0"/>
                    </a:p>
                  </a:txBody>
                  <a:tcPr marL="121920" marR="121920"/>
                </a:tc>
                <a:tc>
                  <a:txBody>
                    <a:bodyPr/>
                    <a:lstStyle/>
                    <a:p>
                      <a:r>
                        <a:rPr lang="en-US" dirty="0" smtClean="0"/>
                        <a:t>494</a:t>
                      </a:r>
                      <a:endParaRPr lang="en-US" dirty="0"/>
                    </a:p>
                  </a:txBody>
                  <a:tcPr marL="121920" marR="121920"/>
                </a:tc>
                <a:tc>
                  <a:txBody>
                    <a:bodyPr/>
                    <a:lstStyle/>
                    <a:p>
                      <a:r>
                        <a:rPr lang="en-US" dirty="0" smtClean="0"/>
                        <a:t>484</a:t>
                      </a:r>
                      <a:endParaRPr lang="en-US" dirty="0"/>
                    </a:p>
                  </a:txBody>
                  <a:tcPr marL="121920" marR="121920"/>
                </a:tc>
              </a:tr>
              <a:tr h="370840">
                <a:tc>
                  <a:txBody>
                    <a:bodyPr/>
                    <a:lstStyle/>
                    <a:p>
                      <a:r>
                        <a:rPr lang="en-US" dirty="0" err="1" smtClean="0"/>
                        <a:t>Sthaulya</a:t>
                      </a:r>
                      <a:endParaRPr lang="en-US" dirty="0"/>
                    </a:p>
                  </a:txBody>
                  <a:tcPr marL="121920" marR="121920"/>
                </a:tc>
                <a:tc>
                  <a:txBody>
                    <a:bodyPr/>
                    <a:lstStyle/>
                    <a:p>
                      <a:r>
                        <a:rPr lang="en-US" dirty="0" smtClean="0"/>
                        <a:t>831</a:t>
                      </a:r>
                      <a:endParaRPr lang="en-US" dirty="0"/>
                    </a:p>
                  </a:txBody>
                  <a:tcPr marL="121920" marR="121920"/>
                </a:tc>
                <a:tc>
                  <a:txBody>
                    <a:bodyPr/>
                    <a:lstStyle/>
                    <a:p>
                      <a:r>
                        <a:rPr lang="en-US" dirty="0" smtClean="0"/>
                        <a:t>487</a:t>
                      </a:r>
                      <a:endParaRPr lang="en-US" dirty="0"/>
                    </a:p>
                  </a:txBody>
                  <a:tcPr marL="121920" marR="121920"/>
                </a:tc>
                <a:tc>
                  <a:txBody>
                    <a:bodyPr/>
                    <a:lstStyle/>
                    <a:p>
                      <a:r>
                        <a:rPr lang="en-US" dirty="0" smtClean="0"/>
                        <a:t>344</a:t>
                      </a:r>
                      <a:endParaRPr lang="en-US" dirty="0"/>
                    </a:p>
                  </a:txBody>
                  <a:tcPr marL="121920" marR="121920"/>
                </a:tc>
              </a:tr>
              <a:tr h="370840">
                <a:tc>
                  <a:txBody>
                    <a:bodyPr/>
                    <a:lstStyle/>
                    <a:p>
                      <a:r>
                        <a:rPr lang="en-US" dirty="0" err="1" smtClean="0"/>
                        <a:t>Greeva</a:t>
                      </a:r>
                      <a:r>
                        <a:rPr lang="en-US" dirty="0" smtClean="0"/>
                        <a:t> </a:t>
                      </a:r>
                      <a:r>
                        <a:rPr lang="en-US" dirty="0" err="1" smtClean="0"/>
                        <a:t>Graha</a:t>
                      </a:r>
                      <a:endParaRPr lang="en-US" dirty="0"/>
                    </a:p>
                  </a:txBody>
                  <a:tcPr marL="121920" marR="121920"/>
                </a:tc>
                <a:tc>
                  <a:txBody>
                    <a:bodyPr/>
                    <a:lstStyle/>
                    <a:p>
                      <a:r>
                        <a:rPr lang="en-US" dirty="0" smtClean="0"/>
                        <a:t>821</a:t>
                      </a:r>
                      <a:endParaRPr lang="en-US" dirty="0"/>
                    </a:p>
                  </a:txBody>
                  <a:tcPr marL="121920" marR="121920"/>
                </a:tc>
                <a:tc>
                  <a:txBody>
                    <a:bodyPr/>
                    <a:lstStyle/>
                    <a:p>
                      <a:r>
                        <a:rPr lang="en-US" dirty="0" smtClean="0"/>
                        <a:t>399</a:t>
                      </a:r>
                      <a:endParaRPr lang="en-US" dirty="0"/>
                    </a:p>
                  </a:txBody>
                  <a:tcPr marL="121920" marR="121920"/>
                </a:tc>
                <a:tc>
                  <a:txBody>
                    <a:bodyPr/>
                    <a:lstStyle/>
                    <a:p>
                      <a:r>
                        <a:rPr lang="en-US" dirty="0" smtClean="0"/>
                        <a:t>422</a:t>
                      </a:r>
                      <a:endParaRPr lang="en-US" dirty="0"/>
                    </a:p>
                  </a:txBody>
                  <a:tcPr marL="121920" marR="121920"/>
                </a:tc>
              </a:tr>
              <a:tr h="370840">
                <a:tc>
                  <a:txBody>
                    <a:bodyPr/>
                    <a:lstStyle/>
                    <a:p>
                      <a:r>
                        <a:rPr lang="en-US" dirty="0" err="1" smtClean="0"/>
                        <a:t>Kaasa</a:t>
                      </a:r>
                      <a:endParaRPr lang="en-US" dirty="0"/>
                    </a:p>
                  </a:txBody>
                  <a:tcPr marL="121920" marR="121920"/>
                </a:tc>
                <a:tc>
                  <a:txBody>
                    <a:bodyPr/>
                    <a:lstStyle/>
                    <a:p>
                      <a:r>
                        <a:rPr lang="en-US" dirty="0" smtClean="0"/>
                        <a:t>814</a:t>
                      </a:r>
                      <a:endParaRPr lang="en-US" dirty="0"/>
                    </a:p>
                  </a:txBody>
                  <a:tcPr marL="121920" marR="121920"/>
                </a:tc>
                <a:tc>
                  <a:txBody>
                    <a:bodyPr/>
                    <a:lstStyle/>
                    <a:p>
                      <a:r>
                        <a:rPr lang="en-US" dirty="0" smtClean="0"/>
                        <a:t>410</a:t>
                      </a:r>
                      <a:endParaRPr lang="en-US" dirty="0"/>
                    </a:p>
                  </a:txBody>
                  <a:tcPr marL="121920" marR="121920"/>
                </a:tc>
                <a:tc>
                  <a:txBody>
                    <a:bodyPr/>
                    <a:lstStyle/>
                    <a:p>
                      <a:r>
                        <a:rPr lang="en-US" dirty="0" smtClean="0"/>
                        <a:t>404</a:t>
                      </a:r>
                      <a:endParaRPr lang="en-US" dirty="0"/>
                    </a:p>
                  </a:txBody>
                  <a:tcPr marL="121920" marR="121920"/>
                </a:tc>
              </a:tr>
              <a:tr h="370840">
                <a:tc>
                  <a:txBody>
                    <a:bodyPr/>
                    <a:lstStyle/>
                    <a:p>
                      <a:r>
                        <a:rPr lang="en-US" sz="1800" dirty="0" err="1" smtClean="0"/>
                        <a:t>Staanabhedana</a:t>
                      </a:r>
                      <a:r>
                        <a:rPr lang="en-US" sz="1800" dirty="0" smtClean="0"/>
                        <a:t> </a:t>
                      </a:r>
                      <a:r>
                        <a:rPr lang="en-US" sz="1800" dirty="0" err="1" smtClean="0"/>
                        <a:t>Graha</a:t>
                      </a:r>
                      <a:r>
                        <a:rPr lang="en-US" sz="1800" dirty="0" smtClean="0"/>
                        <a:t> – </a:t>
                      </a:r>
                      <a:r>
                        <a:rPr lang="en-US" sz="1800" dirty="0" err="1" smtClean="0"/>
                        <a:t>Katee</a:t>
                      </a:r>
                      <a:r>
                        <a:rPr lang="en-US" sz="1800" dirty="0" smtClean="0"/>
                        <a:t> </a:t>
                      </a:r>
                      <a:r>
                        <a:rPr lang="en-US" sz="1800" dirty="0" err="1" smtClean="0"/>
                        <a:t>Graha</a:t>
                      </a:r>
                      <a:endParaRPr lang="en-US" dirty="0"/>
                    </a:p>
                  </a:txBody>
                  <a:tcPr marL="121920" marR="121920"/>
                </a:tc>
                <a:tc>
                  <a:txBody>
                    <a:bodyPr/>
                    <a:lstStyle/>
                    <a:p>
                      <a:r>
                        <a:rPr lang="en-US" dirty="0" smtClean="0"/>
                        <a:t>796</a:t>
                      </a:r>
                      <a:endParaRPr lang="en-US" dirty="0"/>
                    </a:p>
                  </a:txBody>
                  <a:tcPr marL="121920" marR="121920"/>
                </a:tc>
                <a:tc>
                  <a:txBody>
                    <a:bodyPr/>
                    <a:lstStyle/>
                    <a:p>
                      <a:r>
                        <a:rPr lang="en-US" dirty="0" smtClean="0"/>
                        <a:t>363</a:t>
                      </a:r>
                      <a:endParaRPr lang="en-US" dirty="0"/>
                    </a:p>
                  </a:txBody>
                  <a:tcPr marL="121920" marR="121920"/>
                </a:tc>
                <a:tc>
                  <a:txBody>
                    <a:bodyPr/>
                    <a:lstStyle/>
                    <a:p>
                      <a:r>
                        <a:rPr lang="en-US" dirty="0" smtClean="0"/>
                        <a:t>433</a:t>
                      </a:r>
                      <a:endParaRPr lang="en-US" dirty="0"/>
                    </a:p>
                  </a:txBody>
                  <a:tcPr marL="121920" marR="121920"/>
                </a:tc>
              </a:tr>
              <a:tr h="370840">
                <a:tc>
                  <a:txBody>
                    <a:bodyPr/>
                    <a:lstStyle/>
                    <a:p>
                      <a:r>
                        <a:rPr lang="en-US" dirty="0" err="1" smtClean="0"/>
                        <a:t>Kshudra</a:t>
                      </a:r>
                      <a:r>
                        <a:rPr lang="en-US" dirty="0" smtClean="0"/>
                        <a:t> </a:t>
                      </a:r>
                      <a:r>
                        <a:rPr lang="en-US" dirty="0" err="1" smtClean="0"/>
                        <a:t>Roga</a:t>
                      </a:r>
                      <a:endParaRPr lang="en-US" dirty="0"/>
                    </a:p>
                  </a:txBody>
                  <a:tcPr marL="121920" marR="121920"/>
                </a:tc>
                <a:tc>
                  <a:txBody>
                    <a:bodyPr/>
                    <a:lstStyle/>
                    <a:p>
                      <a:r>
                        <a:rPr lang="en-US" dirty="0" smtClean="0"/>
                        <a:t>725</a:t>
                      </a:r>
                      <a:endParaRPr lang="en-US" dirty="0"/>
                    </a:p>
                  </a:txBody>
                  <a:tcPr marL="121920" marR="121920"/>
                </a:tc>
                <a:tc>
                  <a:txBody>
                    <a:bodyPr/>
                    <a:lstStyle/>
                    <a:p>
                      <a:r>
                        <a:rPr lang="en-US" dirty="0" smtClean="0"/>
                        <a:t>378</a:t>
                      </a:r>
                      <a:endParaRPr lang="en-US" dirty="0"/>
                    </a:p>
                  </a:txBody>
                  <a:tcPr marL="121920" marR="121920"/>
                </a:tc>
                <a:tc>
                  <a:txBody>
                    <a:bodyPr/>
                    <a:lstStyle/>
                    <a:p>
                      <a:r>
                        <a:rPr lang="en-US" dirty="0" smtClean="0"/>
                        <a:t>347</a:t>
                      </a:r>
                      <a:endParaRPr lang="en-US" dirty="0"/>
                    </a:p>
                  </a:txBody>
                  <a:tcPr marL="121920" marR="121920"/>
                </a:tc>
              </a:tr>
            </a:tbl>
          </a:graphicData>
        </a:graphic>
      </p:graphicFrame>
      <p:sp>
        <p:nvSpPr>
          <p:cNvPr id="5" name="TextBox 4"/>
          <p:cNvSpPr txBox="1"/>
          <p:nvPr/>
        </p:nvSpPr>
        <p:spPr>
          <a:xfrm>
            <a:off x="10920548" y="26124"/>
            <a:ext cx="1258389" cy="369332"/>
          </a:xfrm>
          <a:prstGeom prst="rect">
            <a:avLst/>
          </a:prstGeom>
          <a:noFill/>
        </p:spPr>
        <p:txBody>
          <a:bodyPr wrap="square" rtlCol="0">
            <a:spAutoFit/>
          </a:bodyPr>
          <a:lstStyle/>
          <a:p>
            <a:r>
              <a:rPr lang="en-IN" dirty="0" smtClean="0"/>
              <a:t>Example 1</a:t>
            </a:r>
            <a:endParaRPr lang="en-IN" dirty="0"/>
          </a:p>
        </p:txBody>
      </p:sp>
      <p:sp>
        <p:nvSpPr>
          <p:cNvPr id="6" name="TextBox 5"/>
          <p:cNvSpPr txBox="1"/>
          <p:nvPr/>
        </p:nvSpPr>
        <p:spPr>
          <a:xfrm>
            <a:off x="8294914" y="1018903"/>
            <a:ext cx="2847703" cy="923330"/>
          </a:xfrm>
          <a:prstGeom prst="rect">
            <a:avLst/>
          </a:prstGeom>
          <a:noFill/>
        </p:spPr>
        <p:txBody>
          <a:bodyPr wrap="square" rtlCol="0">
            <a:spAutoFit/>
          </a:bodyPr>
          <a:lstStyle/>
          <a:p>
            <a:r>
              <a:rPr lang="en-IN" dirty="0" smtClean="0"/>
              <a:t>Most of the traditional diseases appear on the list of most frequent diseases</a:t>
            </a:r>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table generated using Tableau</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26</a:t>
            </a:fld>
            <a:endParaRPr lang="en-US"/>
          </a:p>
        </p:txBody>
      </p:sp>
      <p:pic>
        <p:nvPicPr>
          <p:cNvPr id="5" name="Picture 4"/>
          <p:cNvPicPr/>
          <p:nvPr/>
        </p:nvPicPr>
        <p:blipFill>
          <a:blip r:embed="rId2"/>
          <a:stretch>
            <a:fillRect/>
          </a:stretch>
        </p:blipFill>
        <p:spPr>
          <a:xfrm>
            <a:off x="958597" y="1687899"/>
            <a:ext cx="3952381" cy="1104762"/>
          </a:xfrm>
          <a:prstGeom prst="rect">
            <a:avLst/>
          </a:prstGeom>
        </p:spPr>
      </p:pic>
      <p:sp>
        <p:nvSpPr>
          <p:cNvPr id="6" name="TextBox 5"/>
          <p:cNvSpPr txBox="1"/>
          <p:nvPr/>
        </p:nvSpPr>
        <p:spPr>
          <a:xfrm>
            <a:off x="10920548" y="13061"/>
            <a:ext cx="1258389" cy="369332"/>
          </a:xfrm>
          <a:prstGeom prst="rect">
            <a:avLst/>
          </a:prstGeom>
          <a:noFill/>
        </p:spPr>
        <p:txBody>
          <a:bodyPr wrap="square" rtlCol="0">
            <a:spAutoFit/>
          </a:bodyPr>
          <a:lstStyle/>
          <a:p>
            <a:r>
              <a:rPr lang="en-IN" dirty="0" smtClean="0"/>
              <a:t>Example 2</a:t>
            </a:r>
            <a:endParaRPr lang="en-IN" dirty="0"/>
          </a:p>
        </p:txBody>
      </p:sp>
      <p:sp>
        <p:nvSpPr>
          <p:cNvPr id="7" name="TextBox 6"/>
          <p:cNvSpPr txBox="1"/>
          <p:nvPr/>
        </p:nvSpPr>
        <p:spPr>
          <a:xfrm>
            <a:off x="6217920" y="2939142"/>
            <a:ext cx="4441371" cy="646331"/>
          </a:xfrm>
          <a:prstGeom prst="rect">
            <a:avLst/>
          </a:prstGeom>
          <a:noFill/>
        </p:spPr>
        <p:txBody>
          <a:bodyPr wrap="square" rtlCol="0">
            <a:spAutoFit/>
          </a:bodyPr>
          <a:lstStyle/>
          <a:p>
            <a:r>
              <a:rPr lang="en-IN" dirty="0" smtClean="0"/>
              <a:t>Huge size of the data, sufficient to generalise results to wider population</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Country wise split, interactive tooltip showing count of unique patients</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27</a:t>
            </a:fld>
            <a:endParaRPr lang="en-US"/>
          </a:p>
        </p:txBody>
      </p:sp>
      <p:pic>
        <p:nvPicPr>
          <p:cNvPr id="5" name="Content Placeholder 4"/>
          <p:cNvPicPr>
            <a:picLocks noGrp="1"/>
          </p:cNvPicPr>
          <p:nvPr>
            <p:ph idx="1"/>
          </p:nvPr>
        </p:nvPicPr>
        <p:blipFill>
          <a:blip r:embed="rId2"/>
          <a:stretch>
            <a:fillRect/>
          </a:stretch>
        </p:blipFill>
        <p:spPr>
          <a:xfrm>
            <a:off x="838200" y="2034636"/>
            <a:ext cx="10515600" cy="3933316"/>
          </a:xfrm>
          <a:prstGeom prst="rect">
            <a:avLst/>
          </a:prstGeom>
        </p:spPr>
      </p:pic>
      <p:sp>
        <p:nvSpPr>
          <p:cNvPr id="8" name="TextBox 7"/>
          <p:cNvSpPr txBox="1"/>
          <p:nvPr/>
        </p:nvSpPr>
        <p:spPr>
          <a:xfrm>
            <a:off x="10920548" y="13061"/>
            <a:ext cx="1258389" cy="369332"/>
          </a:xfrm>
          <a:prstGeom prst="rect">
            <a:avLst/>
          </a:prstGeom>
          <a:noFill/>
        </p:spPr>
        <p:txBody>
          <a:bodyPr wrap="square" rtlCol="0">
            <a:spAutoFit/>
          </a:bodyPr>
          <a:lstStyle/>
          <a:p>
            <a:r>
              <a:rPr lang="en-IN" dirty="0" smtClean="0"/>
              <a:t>Example 3</a:t>
            </a:r>
            <a:endParaRPr lang="en-I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54" y="64676"/>
            <a:ext cx="10515600" cy="1325563"/>
          </a:xfrm>
        </p:spPr>
        <p:txBody>
          <a:bodyPr>
            <a:normAutofit/>
          </a:bodyPr>
          <a:lstStyle/>
          <a:p>
            <a:r>
              <a:rPr lang="en-US" sz="3600" dirty="0" smtClean="0"/>
              <a:t>Box plot for age by country</a:t>
            </a:r>
            <a:endParaRPr lang="en-IN" sz="36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28</a:t>
            </a:fld>
            <a:endParaRPr lang="en-US"/>
          </a:p>
        </p:txBody>
      </p:sp>
      <p:pic>
        <p:nvPicPr>
          <p:cNvPr id="6" name="Content Placeholder 5"/>
          <p:cNvPicPr>
            <a:picLocks noGrp="1"/>
          </p:cNvPicPr>
          <p:nvPr>
            <p:ph idx="1"/>
          </p:nvPr>
        </p:nvPicPr>
        <p:blipFill>
          <a:blip r:embed="rId2"/>
          <a:stretch>
            <a:fillRect/>
          </a:stretch>
        </p:blipFill>
        <p:spPr>
          <a:xfrm>
            <a:off x="576940" y="1136217"/>
            <a:ext cx="10515600" cy="4162593"/>
          </a:xfrm>
          <a:prstGeom prst="rect">
            <a:avLst/>
          </a:prstGeom>
        </p:spPr>
      </p:pic>
      <p:sp>
        <p:nvSpPr>
          <p:cNvPr id="7" name="TextBox 6"/>
          <p:cNvSpPr txBox="1"/>
          <p:nvPr/>
        </p:nvSpPr>
        <p:spPr>
          <a:xfrm>
            <a:off x="849086" y="5799909"/>
            <a:ext cx="7811588" cy="646331"/>
          </a:xfrm>
          <a:prstGeom prst="rect">
            <a:avLst/>
          </a:prstGeom>
          <a:noFill/>
        </p:spPr>
        <p:txBody>
          <a:bodyPr wrap="square" rtlCol="0">
            <a:spAutoFit/>
          </a:bodyPr>
          <a:lstStyle/>
          <a:p>
            <a:r>
              <a:rPr lang="en-US" dirty="0" smtClean="0"/>
              <a:t>Ability to display or hide data for specific country (is), additional statistics are shown in the tooltip</a:t>
            </a:r>
            <a:endParaRPr lang="en-IN" dirty="0"/>
          </a:p>
        </p:txBody>
      </p:sp>
      <p:sp>
        <p:nvSpPr>
          <p:cNvPr id="8" name="TextBox 7"/>
          <p:cNvSpPr txBox="1"/>
          <p:nvPr/>
        </p:nvSpPr>
        <p:spPr>
          <a:xfrm>
            <a:off x="10920548" y="13061"/>
            <a:ext cx="1258389" cy="369332"/>
          </a:xfrm>
          <a:prstGeom prst="rect">
            <a:avLst/>
          </a:prstGeom>
          <a:noFill/>
        </p:spPr>
        <p:txBody>
          <a:bodyPr wrap="square" rtlCol="0">
            <a:spAutoFit/>
          </a:bodyPr>
          <a:lstStyle/>
          <a:p>
            <a:r>
              <a:rPr lang="en-IN" dirty="0" smtClean="0"/>
              <a:t>Example 4</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Descriptive statistics table generated using Tableau</a:t>
            </a:r>
            <a:endParaRPr lang="en-IN" sz="36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29</a:t>
            </a:fld>
            <a:endParaRPr lang="en-US"/>
          </a:p>
        </p:txBody>
      </p:sp>
      <p:pic>
        <p:nvPicPr>
          <p:cNvPr id="6" name="Content Placeholder 5"/>
          <p:cNvPicPr>
            <a:picLocks noGrp="1"/>
          </p:cNvPicPr>
          <p:nvPr>
            <p:ph idx="1"/>
          </p:nvPr>
        </p:nvPicPr>
        <p:blipFill>
          <a:blip r:embed="rId2"/>
          <a:stretch>
            <a:fillRect/>
          </a:stretch>
        </p:blipFill>
        <p:spPr>
          <a:xfrm>
            <a:off x="1016933" y="1760250"/>
            <a:ext cx="7676191" cy="3019048"/>
          </a:xfrm>
          <a:prstGeom prst="rect">
            <a:avLst/>
          </a:prstGeom>
        </p:spPr>
      </p:pic>
      <p:sp>
        <p:nvSpPr>
          <p:cNvPr id="7" name="TextBox 6"/>
          <p:cNvSpPr txBox="1"/>
          <p:nvPr/>
        </p:nvSpPr>
        <p:spPr>
          <a:xfrm>
            <a:off x="10920548" y="13061"/>
            <a:ext cx="1258389" cy="369332"/>
          </a:xfrm>
          <a:prstGeom prst="rect">
            <a:avLst/>
          </a:prstGeom>
          <a:noFill/>
        </p:spPr>
        <p:txBody>
          <a:bodyPr wrap="square" rtlCol="0">
            <a:spAutoFit/>
          </a:bodyPr>
          <a:lstStyle/>
          <a:p>
            <a:r>
              <a:rPr lang="en-IN" dirty="0" smtClean="0"/>
              <a:t>Example 5</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gururaj_2\Desktop\New folder\906656dc1c963dc762724b86892bc8a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flipH="1">
            <a:off x="0" y="-38100"/>
            <a:ext cx="12420600" cy="68961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1883398" y="5934670"/>
            <a:ext cx="6318909" cy="923330"/>
          </a:xfrm>
          <a:prstGeom prst="rect">
            <a:avLst/>
          </a:prstGeom>
          <a:noFill/>
        </p:spPr>
        <p:txBody>
          <a:bodyPr wrap="none" lIns="91440" tIns="45720" rIns="91440" bIns="45720">
            <a:spAutoFit/>
          </a:bodyPr>
          <a:lstStyle/>
          <a:p>
            <a:pPr algn="ctr"/>
            <a:r>
              <a:rPr lang="en-US" sz="54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Life Follows Patterns!</a:t>
            </a:r>
            <a:endPar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xmlns="" val="246725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view of number of patients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30</a:t>
            </a:fld>
            <a:endParaRPr lang="en-US"/>
          </a:p>
        </p:txBody>
      </p:sp>
      <p:pic>
        <p:nvPicPr>
          <p:cNvPr id="6" name="Content Placeholder 5"/>
          <p:cNvPicPr>
            <a:picLocks noGrp="1"/>
          </p:cNvPicPr>
          <p:nvPr>
            <p:ph idx="1"/>
          </p:nvPr>
        </p:nvPicPr>
        <p:blipFill>
          <a:blip r:embed="rId2"/>
          <a:stretch>
            <a:fillRect/>
          </a:stretch>
        </p:blipFill>
        <p:spPr>
          <a:xfrm>
            <a:off x="653809" y="1577428"/>
            <a:ext cx="5763686" cy="4351338"/>
          </a:xfrm>
          <a:prstGeom prst="rect">
            <a:avLst/>
          </a:prstGeom>
        </p:spPr>
      </p:pic>
      <p:sp>
        <p:nvSpPr>
          <p:cNvPr id="7" name="TextBox 6"/>
          <p:cNvSpPr txBox="1"/>
          <p:nvPr/>
        </p:nvSpPr>
        <p:spPr>
          <a:xfrm>
            <a:off x="7093131" y="1763486"/>
            <a:ext cx="3801292" cy="2308324"/>
          </a:xfrm>
          <a:prstGeom prst="rect">
            <a:avLst/>
          </a:prstGeom>
          <a:noFill/>
        </p:spPr>
        <p:txBody>
          <a:bodyPr wrap="square" rtlCol="0">
            <a:spAutoFit/>
          </a:bodyPr>
          <a:lstStyle/>
          <a:p>
            <a:r>
              <a:rPr lang="en-US" dirty="0" smtClean="0"/>
              <a:t>Patients visiting on each day, details of visits displayed in the tooltip maximizing the usage of space</a:t>
            </a:r>
          </a:p>
          <a:p>
            <a:endParaRPr lang="en-US" dirty="0" smtClean="0"/>
          </a:p>
          <a:p>
            <a:endParaRPr lang="en-US" dirty="0" smtClean="0"/>
          </a:p>
          <a:p>
            <a:r>
              <a:rPr lang="en-US" dirty="0" smtClean="0"/>
              <a:t>Supporting data to design availability of people on shifts on week days and week ends</a:t>
            </a:r>
            <a:endParaRPr lang="en-IN" dirty="0"/>
          </a:p>
        </p:txBody>
      </p:sp>
      <p:sp>
        <p:nvSpPr>
          <p:cNvPr id="8" name="TextBox 7"/>
          <p:cNvSpPr txBox="1"/>
          <p:nvPr/>
        </p:nvSpPr>
        <p:spPr>
          <a:xfrm>
            <a:off x="10920548" y="13061"/>
            <a:ext cx="1258389" cy="369332"/>
          </a:xfrm>
          <a:prstGeom prst="rect">
            <a:avLst/>
          </a:prstGeom>
          <a:noFill/>
        </p:spPr>
        <p:txBody>
          <a:bodyPr wrap="square" rtlCol="0">
            <a:spAutoFit/>
          </a:bodyPr>
          <a:lstStyle/>
          <a:p>
            <a:r>
              <a:rPr lang="en-IN" dirty="0" smtClean="0"/>
              <a:t>Example 6</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35" y="103865"/>
            <a:ext cx="10515600" cy="549275"/>
          </a:xfrm>
        </p:spPr>
        <p:txBody>
          <a:bodyPr>
            <a:normAutofit/>
          </a:bodyPr>
          <a:lstStyle/>
          <a:p>
            <a:r>
              <a:rPr lang="en-US" sz="2800" dirty="0" smtClean="0"/>
              <a:t>Frequency count of patients for each disease by month by gender</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31</a:t>
            </a:fld>
            <a:endParaRPr lang="en-US"/>
          </a:p>
        </p:txBody>
      </p:sp>
      <p:pic>
        <p:nvPicPr>
          <p:cNvPr id="5" name="Picture 4"/>
          <p:cNvPicPr/>
          <p:nvPr/>
        </p:nvPicPr>
        <p:blipFill>
          <a:blip r:embed="rId2"/>
          <a:stretch>
            <a:fillRect/>
          </a:stretch>
        </p:blipFill>
        <p:spPr>
          <a:xfrm>
            <a:off x="315681" y="633730"/>
            <a:ext cx="5943600" cy="2298700"/>
          </a:xfrm>
          <a:prstGeom prst="rect">
            <a:avLst/>
          </a:prstGeom>
        </p:spPr>
      </p:pic>
      <p:pic>
        <p:nvPicPr>
          <p:cNvPr id="6" name="Picture 5"/>
          <p:cNvPicPr/>
          <p:nvPr/>
        </p:nvPicPr>
        <p:blipFill>
          <a:blip r:embed="rId3"/>
          <a:stretch>
            <a:fillRect/>
          </a:stretch>
        </p:blipFill>
        <p:spPr>
          <a:xfrm>
            <a:off x="1025652" y="3280083"/>
            <a:ext cx="3739896" cy="402336"/>
          </a:xfrm>
          <a:prstGeom prst="rect">
            <a:avLst/>
          </a:prstGeom>
        </p:spPr>
      </p:pic>
      <p:pic>
        <p:nvPicPr>
          <p:cNvPr id="7" name="Picture 6"/>
          <p:cNvPicPr/>
          <p:nvPr/>
        </p:nvPicPr>
        <p:blipFill>
          <a:blip r:embed="rId4"/>
          <a:stretch>
            <a:fillRect/>
          </a:stretch>
        </p:blipFill>
        <p:spPr>
          <a:xfrm>
            <a:off x="2693125" y="4118564"/>
            <a:ext cx="5943600" cy="2252345"/>
          </a:xfrm>
          <a:prstGeom prst="rect">
            <a:avLst/>
          </a:prstGeom>
        </p:spPr>
      </p:pic>
      <p:sp>
        <p:nvSpPr>
          <p:cNvPr id="8" name="TextBox 7"/>
          <p:cNvSpPr txBox="1"/>
          <p:nvPr/>
        </p:nvSpPr>
        <p:spPr>
          <a:xfrm>
            <a:off x="6818811" y="953589"/>
            <a:ext cx="4781006" cy="923330"/>
          </a:xfrm>
          <a:prstGeom prst="rect">
            <a:avLst/>
          </a:prstGeom>
          <a:noFill/>
        </p:spPr>
        <p:txBody>
          <a:bodyPr wrap="square" rtlCol="0">
            <a:spAutoFit/>
          </a:bodyPr>
          <a:lstStyle/>
          <a:p>
            <a:r>
              <a:rPr lang="en-US" dirty="0" smtClean="0"/>
              <a:t>This visual opens for each day, by clicking on “+” sign on the x-axis, showing the operational as well as scientific usefulness.</a:t>
            </a:r>
            <a:endParaRPr lang="en-IN" dirty="0" smtClean="0"/>
          </a:p>
        </p:txBody>
      </p:sp>
      <p:sp>
        <p:nvSpPr>
          <p:cNvPr id="9" name="TextBox 8"/>
          <p:cNvSpPr txBox="1"/>
          <p:nvPr/>
        </p:nvSpPr>
        <p:spPr>
          <a:xfrm>
            <a:off x="10920548" y="13061"/>
            <a:ext cx="1258389" cy="369332"/>
          </a:xfrm>
          <a:prstGeom prst="rect">
            <a:avLst/>
          </a:prstGeom>
          <a:noFill/>
        </p:spPr>
        <p:txBody>
          <a:bodyPr wrap="square" rtlCol="0">
            <a:spAutoFit/>
          </a:bodyPr>
          <a:lstStyle/>
          <a:p>
            <a:r>
              <a:rPr lang="en-IN" dirty="0" smtClean="0"/>
              <a:t>Example 7</a:t>
            </a:r>
            <a:endParaRPr lang="en-IN" dirty="0"/>
          </a:p>
        </p:txBody>
      </p:sp>
      <p:sp>
        <p:nvSpPr>
          <p:cNvPr id="10" name="TextBox 9"/>
          <p:cNvSpPr txBox="1"/>
          <p:nvPr/>
        </p:nvSpPr>
        <p:spPr>
          <a:xfrm>
            <a:off x="8138160" y="2560320"/>
            <a:ext cx="3331029" cy="1200329"/>
          </a:xfrm>
          <a:prstGeom prst="rect">
            <a:avLst/>
          </a:prstGeom>
          <a:noFill/>
        </p:spPr>
        <p:txBody>
          <a:bodyPr wrap="square" rtlCol="0">
            <a:spAutoFit/>
          </a:bodyPr>
          <a:lstStyle/>
          <a:p>
            <a:pPr marL="342900" indent="-342900">
              <a:buFont typeface="+mj-lt"/>
              <a:buAutoNum type="arabicPeriod"/>
            </a:pPr>
            <a:r>
              <a:rPr lang="en-IN" dirty="0" smtClean="0"/>
              <a:t>Seasonal variation, </a:t>
            </a:r>
          </a:p>
          <a:p>
            <a:pPr marL="342900" indent="-342900">
              <a:buFont typeface="+mj-lt"/>
              <a:buAutoNum type="arabicPeriod"/>
            </a:pPr>
            <a:r>
              <a:rPr lang="en-IN" dirty="0" smtClean="0"/>
              <a:t>Gender wise variation, </a:t>
            </a:r>
          </a:p>
          <a:p>
            <a:pPr marL="342900" indent="-342900">
              <a:buFont typeface="+mj-lt"/>
              <a:buAutoNum type="arabicPeriod"/>
            </a:pPr>
            <a:r>
              <a:rPr lang="en-IN" dirty="0" smtClean="0"/>
              <a:t>Disease variation</a:t>
            </a:r>
          </a:p>
          <a:p>
            <a:endParaRPr lang="en-IN"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281"/>
          </a:xfrm>
        </p:spPr>
        <p:txBody>
          <a:bodyPr>
            <a:normAutofit/>
          </a:bodyPr>
          <a:lstStyle/>
          <a:p>
            <a:r>
              <a:rPr lang="en-US" sz="2800" dirty="0" smtClean="0"/>
              <a:t>Types of assessment captured by CRFs for individual patients by visit day</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32</a:t>
            </a:fld>
            <a:endParaRPr lang="en-US"/>
          </a:p>
        </p:txBody>
      </p:sp>
      <p:pic>
        <p:nvPicPr>
          <p:cNvPr id="5" name="Content Placeholder 4"/>
          <p:cNvPicPr>
            <a:picLocks noGrp="1"/>
          </p:cNvPicPr>
          <p:nvPr>
            <p:ph idx="1"/>
          </p:nvPr>
        </p:nvPicPr>
        <p:blipFill>
          <a:blip r:embed="rId2"/>
          <a:stretch>
            <a:fillRect/>
          </a:stretch>
        </p:blipFill>
        <p:spPr>
          <a:xfrm>
            <a:off x="838200" y="1075835"/>
            <a:ext cx="10515600" cy="3813089"/>
          </a:xfrm>
          <a:prstGeom prst="rect">
            <a:avLst/>
          </a:prstGeom>
        </p:spPr>
      </p:pic>
      <p:sp>
        <p:nvSpPr>
          <p:cNvPr id="6" name="TextBox 5"/>
          <p:cNvSpPr txBox="1"/>
          <p:nvPr/>
        </p:nvSpPr>
        <p:spPr>
          <a:xfrm>
            <a:off x="992777" y="5525589"/>
            <a:ext cx="8477794" cy="369332"/>
          </a:xfrm>
          <a:prstGeom prst="rect">
            <a:avLst/>
          </a:prstGeom>
          <a:noFill/>
        </p:spPr>
        <p:txBody>
          <a:bodyPr wrap="square" rtlCol="0">
            <a:spAutoFit/>
          </a:bodyPr>
          <a:lstStyle/>
          <a:p>
            <a:r>
              <a:rPr lang="en-IN" dirty="0" smtClean="0"/>
              <a:t>Data for individual patient displayed by visit day</a:t>
            </a:r>
            <a:endParaRPr lang="en-IN" dirty="0"/>
          </a:p>
        </p:txBody>
      </p:sp>
      <p:sp>
        <p:nvSpPr>
          <p:cNvPr id="7" name="TextBox 6"/>
          <p:cNvSpPr txBox="1"/>
          <p:nvPr/>
        </p:nvSpPr>
        <p:spPr>
          <a:xfrm>
            <a:off x="10920548" y="13061"/>
            <a:ext cx="1258389" cy="369332"/>
          </a:xfrm>
          <a:prstGeom prst="rect">
            <a:avLst/>
          </a:prstGeom>
          <a:noFill/>
        </p:spPr>
        <p:txBody>
          <a:bodyPr wrap="square" rtlCol="0">
            <a:spAutoFit/>
          </a:bodyPr>
          <a:lstStyle/>
          <a:p>
            <a:r>
              <a:rPr lang="en-IN" dirty="0" smtClean="0"/>
              <a:t>Example 8</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8464"/>
          </a:xfrm>
        </p:spPr>
        <p:txBody>
          <a:bodyPr>
            <a:normAutofit/>
          </a:bodyPr>
          <a:lstStyle/>
          <a:p>
            <a:r>
              <a:rPr lang="en-US" sz="2800" dirty="0" smtClean="0"/>
              <a:t>Patient profile view of individual patient by disease and medicine</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33</a:t>
            </a:fld>
            <a:endParaRPr lang="en-US"/>
          </a:p>
        </p:txBody>
      </p:sp>
      <p:pic>
        <p:nvPicPr>
          <p:cNvPr id="5" name="Content Placeholder 4"/>
          <p:cNvPicPr>
            <a:picLocks noGrp="1"/>
          </p:cNvPicPr>
          <p:nvPr>
            <p:ph idx="1"/>
          </p:nvPr>
        </p:nvPicPr>
        <p:blipFill>
          <a:blip r:embed="rId2"/>
          <a:stretch>
            <a:fillRect/>
          </a:stretch>
        </p:blipFill>
        <p:spPr>
          <a:xfrm>
            <a:off x="720633" y="1002326"/>
            <a:ext cx="10515600" cy="4090737"/>
          </a:xfrm>
          <a:prstGeom prst="rect">
            <a:avLst/>
          </a:prstGeom>
        </p:spPr>
      </p:pic>
      <p:sp>
        <p:nvSpPr>
          <p:cNvPr id="6" name="TextBox 5"/>
          <p:cNvSpPr txBox="1"/>
          <p:nvPr/>
        </p:nvSpPr>
        <p:spPr>
          <a:xfrm>
            <a:off x="10920548" y="13061"/>
            <a:ext cx="1258389" cy="369332"/>
          </a:xfrm>
          <a:prstGeom prst="rect">
            <a:avLst/>
          </a:prstGeom>
          <a:noFill/>
        </p:spPr>
        <p:txBody>
          <a:bodyPr wrap="square" rtlCol="0">
            <a:spAutoFit/>
          </a:bodyPr>
          <a:lstStyle/>
          <a:p>
            <a:r>
              <a:rPr lang="en-IN" dirty="0" smtClean="0"/>
              <a:t>Example 9</a:t>
            </a:r>
            <a:endParaRPr lang="en-IN" dirty="0"/>
          </a:p>
        </p:txBody>
      </p:sp>
      <p:sp>
        <p:nvSpPr>
          <p:cNvPr id="7" name="TextBox 6"/>
          <p:cNvSpPr txBox="1"/>
          <p:nvPr/>
        </p:nvSpPr>
        <p:spPr>
          <a:xfrm>
            <a:off x="1058091" y="5303520"/>
            <a:ext cx="5447212" cy="369332"/>
          </a:xfrm>
          <a:prstGeom prst="rect">
            <a:avLst/>
          </a:prstGeom>
          <a:noFill/>
        </p:spPr>
        <p:txBody>
          <a:bodyPr wrap="square" rtlCol="0">
            <a:spAutoFit/>
          </a:bodyPr>
          <a:lstStyle/>
          <a:p>
            <a:r>
              <a:rPr lang="en-IN" dirty="0" smtClean="0"/>
              <a:t>Disease and medicine combined view</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46" y="77740"/>
            <a:ext cx="10515600" cy="614588"/>
          </a:xfrm>
        </p:spPr>
        <p:txBody>
          <a:bodyPr>
            <a:normAutofit/>
          </a:bodyPr>
          <a:lstStyle/>
          <a:p>
            <a:r>
              <a:rPr lang="en-US" sz="2400" dirty="0" smtClean="0"/>
              <a:t>Number of reported diseases and prescribed medicines for each patient by visit</a:t>
            </a:r>
            <a:endParaRPr lang="en-IN" sz="24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34</a:t>
            </a:fld>
            <a:endParaRPr lang="en-US"/>
          </a:p>
        </p:txBody>
      </p:sp>
      <p:pic>
        <p:nvPicPr>
          <p:cNvPr id="5" name="Content Placeholder 4"/>
          <p:cNvPicPr>
            <a:picLocks noGrp="1"/>
          </p:cNvPicPr>
          <p:nvPr>
            <p:ph idx="1"/>
          </p:nvPr>
        </p:nvPicPr>
        <p:blipFill>
          <a:blip r:embed="rId2"/>
          <a:stretch>
            <a:fillRect/>
          </a:stretch>
        </p:blipFill>
        <p:spPr>
          <a:xfrm>
            <a:off x="403411" y="819774"/>
            <a:ext cx="8746451" cy="4351338"/>
          </a:xfrm>
          <a:prstGeom prst="rect">
            <a:avLst/>
          </a:prstGeom>
        </p:spPr>
      </p:pic>
      <p:sp>
        <p:nvSpPr>
          <p:cNvPr id="6" name="TextBox 5"/>
          <p:cNvSpPr txBox="1"/>
          <p:nvPr/>
        </p:nvSpPr>
        <p:spPr>
          <a:xfrm>
            <a:off x="10920548" y="13061"/>
            <a:ext cx="1258389" cy="369332"/>
          </a:xfrm>
          <a:prstGeom prst="rect">
            <a:avLst/>
          </a:prstGeom>
          <a:noFill/>
        </p:spPr>
        <p:txBody>
          <a:bodyPr wrap="square" rtlCol="0">
            <a:spAutoFit/>
          </a:bodyPr>
          <a:lstStyle/>
          <a:p>
            <a:r>
              <a:rPr lang="en-IN" dirty="0" smtClean="0"/>
              <a:t>Example 10</a:t>
            </a:r>
            <a:endParaRPr lang="en-IN" dirty="0"/>
          </a:p>
        </p:txBody>
      </p:sp>
      <p:sp>
        <p:nvSpPr>
          <p:cNvPr id="7" name="TextBox 6"/>
          <p:cNvSpPr txBox="1"/>
          <p:nvPr/>
        </p:nvSpPr>
        <p:spPr>
          <a:xfrm>
            <a:off x="679269" y="5408023"/>
            <a:ext cx="7511142" cy="369332"/>
          </a:xfrm>
          <a:prstGeom prst="rect">
            <a:avLst/>
          </a:prstGeom>
          <a:noFill/>
        </p:spPr>
        <p:txBody>
          <a:bodyPr wrap="square" rtlCol="0">
            <a:spAutoFit/>
          </a:bodyPr>
          <a:lstStyle/>
          <a:p>
            <a:r>
              <a:rPr lang="en-IN" dirty="0" smtClean="0"/>
              <a:t>Very good insights into disease and medicine combinations</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Medicine and diseases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35</a:t>
            </a:fld>
            <a:endParaRPr lang="en-US"/>
          </a:p>
        </p:txBody>
      </p:sp>
      <p:pic>
        <p:nvPicPr>
          <p:cNvPr id="40963" name="Picture 3"/>
          <p:cNvPicPr>
            <a:picLocks noGrp="1" noChangeAspect="1" noChangeArrowheads="1"/>
          </p:cNvPicPr>
          <p:nvPr>
            <p:ph idx="1"/>
          </p:nvPr>
        </p:nvPicPr>
        <p:blipFill>
          <a:blip r:embed="rId2"/>
          <a:srcRect/>
          <a:stretch>
            <a:fillRect/>
          </a:stretch>
        </p:blipFill>
        <p:spPr bwMode="auto">
          <a:xfrm>
            <a:off x="65315" y="1774757"/>
            <a:ext cx="4781550" cy="3590925"/>
          </a:xfrm>
          <a:prstGeom prst="rect">
            <a:avLst/>
          </a:prstGeom>
          <a:noFill/>
          <a:ln w="9525">
            <a:noFill/>
            <a:miter lim="800000"/>
            <a:headEnd/>
            <a:tailEnd/>
          </a:ln>
          <a:effectLst/>
        </p:spPr>
      </p:pic>
      <p:sp>
        <p:nvSpPr>
          <p:cNvPr id="7" name="TextBox 6"/>
          <p:cNvSpPr txBox="1"/>
          <p:nvPr/>
        </p:nvSpPr>
        <p:spPr>
          <a:xfrm>
            <a:off x="10920548" y="13061"/>
            <a:ext cx="1258389" cy="369332"/>
          </a:xfrm>
          <a:prstGeom prst="rect">
            <a:avLst/>
          </a:prstGeom>
          <a:noFill/>
        </p:spPr>
        <p:txBody>
          <a:bodyPr wrap="square" rtlCol="0">
            <a:spAutoFit/>
          </a:bodyPr>
          <a:lstStyle/>
          <a:p>
            <a:r>
              <a:rPr lang="en-IN" dirty="0" smtClean="0"/>
              <a:t>Example 11</a:t>
            </a:r>
            <a:endParaRPr lang="en-IN" dirty="0"/>
          </a:p>
        </p:txBody>
      </p:sp>
      <p:pic>
        <p:nvPicPr>
          <p:cNvPr id="40965" name="Picture 5"/>
          <p:cNvPicPr>
            <a:picLocks noChangeAspect="1" noChangeArrowheads="1"/>
          </p:cNvPicPr>
          <p:nvPr/>
        </p:nvPicPr>
        <p:blipFill>
          <a:blip r:embed="rId3"/>
          <a:srcRect/>
          <a:stretch>
            <a:fillRect/>
          </a:stretch>
        </p:blipFill>
        <p:spPr bwMode="auto">
          <a:xfrm>
            <a:off x="4196867" y="1434329"/>
            <a:ext cx="7490460" cy="2689860"/>
          </a:xfrm>
          <a:prstGeom prst="rect">
            <a:avLst/>
          </a:prstGeom>
          <a:noFill/>
          <a:ln w="9525">
            <a:noFill/>
            <a:miter lim="800000"/>
            <a:headEnd/>
            <a:tailEnd/>
          </a:ln>
          <a:effectLst/>
        </p:spPr>
      </p:pic>
      <p:sp>
        <p:nvSpPr>
          <p:cNvPr id="10" name="TextBox 9"/>
          <p:cNvSpPr txBox="1"/>
          <p:nvPr/>
        </p:nvSpPr>
        <p:spPr>
          <a:xfrm>
            <a:off x="5277394" y="4519749"/>
            <a:ext cx="4624252" cy="369332"/>
          </a:xfrm>
          <a:prstGeom prst="rect">
            <a:avLst/>
          </a:prstGeom>
          <a:noFill/>
        </p:spPr>
        <p:txBody>
          <a:bodyPr wrap="square" rtlCol="0">
            <a:spAutoFit/>
          </a:bodyPr>
          <a:lstStyle/>
          <a:p>
            <a:r>
              <a:rPr lang="en-IN" dirty="0" smtClean="0"/>
              <a:t>Relationship between diseases and medicines</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 y="169182"/>
            <a:ext cx="10515600" cy="941161"/>
          </a:xfrm>
        </p:spPr>
        <p:txBody>
          <a:bodyPr/>
          <a:lstStyle/>
          <a:p>
            <a:r>
              <a:rPr lang="en-IN" dirty="0" smtClean="0"/>
              <a:t>How does it help?</a:t>
            </a:r>
            <a:endParaRPr lang="en-IN" dirty="0"/>
          </a:p>
        </p:txBody>
      </p:sp>
      <p:sp>
        <p:nvSpPr>
          <p:cNvPr id="3" name="Content Placeholder 2"/>
          <p:cNvSpPr>
            <a:spLocks noGrp="1"/>
          </p:cNvSpPr>
          <p:nvPr>
            <p:ph idx="1"/>
          </p:nvPr>
        </p:nvSpPr>
        <p:spPr>
          <a:xfrm>
            <a:off x="367937" y="1002664"/>
            <a:ext cx="10515600" cy="4351338"/>
          </a:xfrm>
        </p:spPr>
        <p:txBody>
          <a:bodyPr/>
          <a:lstStyle/>
          <a:p>
            <a:r>
              <a:rPr lang="en-IN" dirty="0" smtClean="0"/>
              <a:t>Credible basis for medical decisions</a:t>
            </a:r>
          </a:p>
          <a:p>
            <a:r>
              <a:rPr lang="en-IN" dirty="0" smtClean="0"/>
              <a:t>Cause, diagnosis, prognosis, relationship</a:t>
            </a:r>
          </a:p>
          <a:p>
            <a:r>
              <a:rPr lang="en-IN" dirty="0" smtClean="0"/>
              <a:t>Trends</a:t>
            </a:r>
          </a:p>
          <a:p>
            <a:r>
              <a:rPr lang="en-IN" dirty="0" smtClean="0"/>
              <a:t>New </a:t>
            </a:r>
          </a:p>
          <a:p>
            <a:pPr lvl="1"/>
            <a:r>
              <a:rPr lang="en-IN" dirty="0" smtClean="0"/>
              <a:t>Hypotheses, </a:t>
            </a:r>
          </a:p>
          <a:p>
            <a:pPr lvl="1"/>
            <a:r>
              <a:rPr lang="en-IN" dirty="0" smtClean="0"/>
              <a:t>Questions / answers </a:t>
            </a:r>
          </a:p>
          <a:p>
            <a:pPr lvl="1"/>
            <a:r>
              <a:rPr lang="en-IN" dirty="0" smtClean="0"/>
              <a:t>Treatments, diseases</a:t>
            </a:r>
          </a:p>
          <a:p>
            <a:r>
              <a:rPr lang="en-IN" dirty="0" smtClean="0"/>
              <a:t>Validation of anecdotes, assumptions, beliefs </a:t>
            </a:r>
          </a:p>
          <a:p>
            <a:pPr lvl="1"/>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Documents to Data: Ayurveda Practice Need</a:t>
            </a:r>
            <a:endParaRPr lang="en-US" dirty="0"/>
          </a:p>
        </p:txBody>
      </p:sp>
      <p:sp>
        <p:nvSpPr>
          <p:cNvPr id="3" name="Content Placeholder 2"/>
          <p:cNvSpPr>
            <a:spLocks noGrp="1"/>
          </p:cNvSpPr>
          <p:nvPr>
            <p:ph idx="1"/>
          </p:nvPr>
        </p:nvSpPr>
        <p:spPr/>
        <p:txBody>
          <a:bodyPr>
            <a:normAutofit lnSpcReduction="10000"/>
          </a:bodyPr>
          <a:lstStyle/>
          <a:p>
            <a:r>
              <a:rPr lang="en-US" dirty="0" smtClean="0"/>
              <a:t>GIGO!</a:t>
            </a:r>
          </a:p>
          <a:p>
            <a:r>
              <a:rPr lang="en-US" dirty="0" smtClean="0"/>
              <a:t>Precision in documentation</a:t>
            </a:r>
          </a:p>
          <a:p>
            <a:r>
              <a:rPr lang="en-US" dirty="0" smtClean="0"/>
              <a:t>Patient data</a:t>
            </a:r>
          </a:p>
          <a:p>
            <a:pPr lvl="1"/>
            <a:r>
              <a:rPr lang="en-US" dirty="0" smtClean="0"/>
              <a:t>Demography, socio-economics, clinical history…</a:t>
            </a:r>
          </a:p>
          <a:p>
            <a:r>
              <a:rPr lang="en-US" dirty="0" smtClean="0"/>
              <a:t>Diagnosis data</a:t>
            </a:r>
          </a:p>
          <a:p>
            <a:pPr lvl="1"/>
            <a:r>
              <a:rPr lang="en-US" dirty="0" smtClean="0"/>
              <a:t>Risk, causation, symptoms, lab data, diagnosis…</a:t>
            </a:r>
            <a:endParaRPr lang="en-US" dirty="0"/>
          </a:p>
          <a:p>
            <a:r>
              <a:rPr lang="en-US" dirty="0" smtClean="0"/>
              <a:t> Interventions </a:t>
            </a:r>
          </a:p>
          <a:p>
            <a:pPr lvl="1"/>
            <a:r>
              <a:rPr lang="en-US" dirty="0" smtClean="0"/>
              <a:t>Drug, diet, lifestyle (exercise, meditation..), advice, … </a:t>
            </a:r>
          </a:p>
          <a:p>
            <a:r>
              <a:rPr lang="en-US" dirty="0" smtClean="0"/>
              <a:t>Outcomes</a:t>
            </a:r>
          </a:p>
          <a:p>
            <a:pPr lvl="1"/>
            <a:r>
              <a:rPr lang="en-US" dirty="0" smtClean="0"/>
              <a:t>Clinicians assessment, Patient reported outcomes, lab…</a:t>
            </a:r>
          </a:p>
          <a:p>
            <a:pPr lvl="1"/>
            <a:endParaRPr lang="en-US" dirty="0"/>
          </a:p>
        </p:txBody>
      </p:sp>
    </p:spTree>
    <p:extLst>
      <p:ext uri="{BB962C8B-B14F-4D97-AF65-F5344CB8AC3E}">
        <p14:creationId xmlns="" xmlns:p14="http://schemas.microsoft.com/office/powerpoint/2010/main" val="320975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Big Hearts and Open Minds than Big Data!</a:t>
            </a:r>
            <a:endParaRPr lang="en-IN" sz="3600" b="1" dirty="0"/>
          </a:p>
        </p:txBody>
      </p:sp>
      <p:sp>
        <p:nvSpPr>
          <p:cNvPr id="3" name="Content Placeholder 2"/>
          <p:cNvSpPr>
            <a:spLocks noGrp="1"/>
          </p:cNvSpPr>
          <p:nvPr>
            <p:ph idx="1"/>
          </p:nvPr>
        </p:nvSpPr>
        <p:spPr/>
        <p:txBody>
          <a:bodyPr>
            <a:normAutofit/>
          </a:bodyPr>
          <a:lstStyle/>
          <a:p>
            <a:pPr algn="ctr">
              <a:buNone/>
            </a:pPr>
            <a:r>
              <a:rPr lang="hi-IN" dirty="0" smtClean="0">
                <a:latin typeface="Arial Unicode MS" pitchFamily="34" charset="-128"/>
                <a:ea typeface="Arial Unicode MS" pitchFamily="34" charset="-128"/>
                <a:cs typeface="Arial Unicode MS" pitchFamily="34" charset="-128"/>
              </a:rPr>
              <a:t>संगच्छध्वं संवदध्वं सं वो मनांसि जानताम्।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देवा भागं यथा पूर्वे सञ्जानाना उपासते॥</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मन्त्रः समितिः समानी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मनः सहचित्तमेषाम्।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मन्त्रमभिमन्त्रये वः </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समानेन वो हविषा जुहोमि॥</a:t>
            </a:r>
            <a:endParaRPr lang="en-US" dirty="0" smtClean="0">
              <a:latin typeface="Arial Unicode MS" pitchFamily="34" charset="-128"/>
              <a:ea typeface="Arial Unicode MS" pitchFamily="34" charset="-128"/>
              <a:cs typeface="Arial Unicode MS" pitchFamily="34" charset="-128"/>
            </a:endParaRPr>
          </a:p>
          <a:p>
            <a:pPr algn="ctr">
              <a:buNone/>
            </a:pPr>
            <a:r>
              <a:rPr lang="hi-IN" dirty="0" smtClean="0">
                <a:latin typeface="Arial Unicode MS" pitchFamily="34" charset="-128"/>
                <a:ea typeface="Arial Unicode MS" pitchFamily="34" charset="-128"/>
                <a:cs typeface="Arial Unicode MS" pitchFamily="34" charset="-128"/>
              </a:rPr>
              <a:t>समानी व आकूतिः समाना हृदयानि वः।</a:t>
            </a:r>
            <a:endParaRPr lang="en-US" dirty="0" smtClean="0">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 !!!</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Interesting facts – life in numbers</a:t>
            </a:r>
            <a:endParaRPr lang="en-IN" dirty="0"/>
          </a:p>
        </p:txBody>
      </p:sp>
      <p:sp>
        <p:nvSpPr>
          <p:cNvPr id="3" name="Content Placeholder 2"/>
          <p:cNvSpPr>
            <a:spLocks noGrp="1"/>
          </p:cNvSpPr>
          <p:nvPr>
            <p:ph idx="1"/>
          </p:nvPr>
        </p:nvSpPr>
        <p:spPr/>
        <p:txBody>
          <a:bodyPr/>
          <a:lstStyle/>
          <a:p>
            <a:r>
              <a:rPr lang="en-IN" dirty="0" smtClean="0"/>
              <a:t>Total distance walked in a person’s life, 80 years, </a:t>
            </a:r>
            <a:r>
              <a:rPr lang="en-IN" dirty="0" smtClean="0">
                <a:solidFill>
                  <a:srgbClr val="FF0000"/>
                </a:solidFill>
              </a:rPr>
              <a:t>216,262,500</a:t>
            </a:r>
            <a:r>
              <a:rPr lang="en-IN" dirty="0" smtClean="0"/>
              <a:t> steps, </a:t>
            </a:r>
            <a:r>
              <a:rPr lang="en-IN" dirty="0" smtClean="0">
                <a:solidFill>
                  <a:srgbClr val="FF0000"/>
                </a:solidFill>
              </a:rPr>
              <a:t>110,000 miles</a:t>
            </a:r>
          </a:p>
          <a:p>
            <a:r>
              <a:rPr lang="en-IN" dirty="0" smtClean="0"/>
              <a:t>Total calories eaten (2000 females, 2500 males / day): </a:t>
            </a:r>
            <a:r>
              <a:rPr lang="en-IN" dirty="0" smtClean="0">
                <a:solidFill>
                  <a:srgbClr val="FF0000"/>
                </a:solidFill>
              </a:rPr>
              <a:t>64,923,187</a:t>
            </a:r>
          </a:p>
          <a:p>
            <a:r>
              <a:rPr lang="en-IN" dirty="0" smtClean="0"/>
              <a:t>Total sleep, 80 years lifespan: </a:t>
            </a:r>
            <a:r>
              <a:rPr lang="en-IN" dirty="0" smtClean="0">
                <a:solidFill>
                  <a:srgbClr val="FF0000"/>
                </a:solidFill>
              </a:rPr>
              <a:t>10,000</a:t>
            </a:r>
            <a:r>
              <a:rPr lang="en-IN" dirty="0" smtClean="0"/>
              <a:t> days</a:t>
            </a:r>
          </a:p>
          <a:p>
            <a:r>
              <a:rPr lang="en-IN" dirty="0" smtClean="0">
                <a:solidFill>
                  <a:srgbClr val="FF0000"/>
                </a:solidFill>
              </a:rPr>
              <a:t>8000</a:t>
            </a:r>
            <a:r>
              <a:rPr lang="en-IN" dirty="0" smtClean="0"/>
              <a:t> days sitting</a:t>
            </a:r>
          </a:p>
          <a:p>
            <a:r>
              <a:rPr lang="en-IN" dirty="0" smtClean="0">
                <a:solidFill>
                  <a:srgbClr val="FF0000"/>
                </a:solidFill>
              </a:rPr>
              <a:t>200</a:t>
            </a:r>
            <a:r>
              <a:rPr lang="en-IN" dirty="0" smtClean="0"/>
              <a:t> days exercising</a:t>
            </a:r>
          </a:p>
          <a:p>
            <a:r>
              <a:rPr lang="en-IN" dirty="0" smtClean="0"/>
              <a:t>...</a:t>
            </a:r>
          </a:p>
          <a:p>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a:t>
            </a:fld>
            <a:endParaRPr lang="en-US"/>
          </a:p>
        </p:txBody>
      </p:sp>
      <p:sp>
        <p:nvSpPr>
          <p:cNvPr id="5" name="TextBox 4"/>
          <p:cNvSpPr txBox="1"/>
          <p:nvPr/>
        </p:nvSpPr>
        <p:spPr>
          <a:xfrm>
            <a:off x="209006" y="6361612"/>
            <a:ext cx="8503920" cy="246221"/>
          </a:xfrm>
          <a:prstGeom prst="rect">
            <a:avLst/>
          </a:prstGeom>
          <a:noFill/>
        </p:spPr>
        <p:txBody>
          <a:bodyPr wrap="square" rtlCol="0">
            <a:spAutoFit/>
          </a:bodyPr>
          <a:lstStyle/>
          <a:p>
            <a:r>
              <a:rPr lang="en-IN" sz="1000" dirty="0" smtClean="0"/>
              <a:t>https://bigthink.com/paul-ratner/how-many-days-of-your-life-do-you-have-sex-your-lifetime-by-the-numbers</a:t>
            </a:r>
            <a:endParaRPr lang="en-IN"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94" y="0"/>
            <a:ext cx="4765766" cy="836658"/>
          </a:xfrm>
        </p:spPr>
        <p:txBody>
          <a:bodyPr>
            <a:normAutofit/>
          </a:bodyPr>
          <a:lstStyle/>
          <a:p>
            <a:r>
              <a:rPr lang="en-IN" sz="2800" dirty="0" smtClean="0"/>
              <a:t>SQL script, R script, dataset</a:t>
            </a:r>
            <a:endParaRPr lang="en-IN" sz="28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40</a:t>
            </a:fld>
            <a:endParaRPr lang="en-US"/>
          </a:p>
        </p:txBody>
      </p:sp>
      <p:pic>
        <p:nvPicPr>
          <p:cNvPr id="5" name="Picture 4"/>
          <p:cNvPicPr/>
          <p:nvPr/>
        </p:nvPicPr>
        <p:blipFill>
          <a:blip r:embed="rId2"/>
          <a:stretch>
            <a:fillRect/>
          </a:stretch>
        </p:blipFill>
        <p:spPr>
          <a:xfrm>
            <a:off x="200732" y="866067"/>
            <a:ext cx="4370832" cy="2304288"/>
          </a:xfrm>
          <a:prstGeom prst="rect">
            <a:avLst/>
          </a:prstGeom>
        </p:spPr>
      </p:pic>
      <p:pic>
        <p:nvPicPr>
          <p:cNvPr id="6" name="Picture 5"/>
          <p:cNvPicPr/>
          <p:nvPr/>
        </p:nvPicPr>
        <p:blipFill>
          <a:blip r:embed="rId3"/>
          <a:stretch>
            <a:fillRect/>
          </a:stretch>
        </p:blipFill>
        <p:spPr>
          <a:xfrm>
            <a:off x="4619244" y="546659"/>
            <a:ext cx="2953512" cy="1819656"/>
          </a:xfrm>
          <a:prstGeom prst="rect">
            <a:avLst/>
          </a:prstGeom>
        </p:spPr>
      </p:pic>
      <p:pic>
        <p:nvPicPr>
          <p:cNvPr id="7" name="Picture 6"/>
          <p:cNvPicPr/>
          <p:nvPr/>
        </p:nvPicPr>
        <p:blipFill>
          <a:blip r:embed="rId4"/>
          <a:stretch>
            <a:fillRect/>
          </a:stretch>
        </p:blipFill>
        <p:spPr>
          <a:xfrm>
            <a:off x="4589852" y="2441448"/>
            <a:ext cx="2907792" cy="1975104"/>
          </a:xfrm>
          <a:prstGeom prst="rect">
            <a:avLst/>
          </a:prstGeom>
        </p:spPr>
      </p:pic>
      <p:pic>
        <p:nvPicPr>
          <p:cNvPr id="8" name="Picture 7"/>
          <p:cNvPicPr/>
          <p:nvPr/>
        </p:nvPicPr>
        <p:blipFill>
          <a:blip r:embed="rId5"/>
          <a:stretch>
            <a:fillRect/>
          </a:stretch>
        </p:blipFill>
        <p:spPr>
          <a:xfrm>
            <a:off x="363072" y="4800600"/>
            <a:ext cx="6834444" cy="1792998"/>
          </a:xfrm>
          <a:prstGeom prst="rect">
            <a:avLst/>
          </a:prstGeom>
        </p:spPr>
      </p:pic>
      <p:sp>
        <p:nvSpPr>
          <p:cNvPr id="10" name="TextBox 9"/>
          <p:cNvSpPr txBox="1"/>
          <p:nvPr/>
        </p:nvSpPr>
        <p:spPr>
          <a:xfrm>
            <a:off x="8095129" y="336176"/>
            <a:ext cx="3751730" cy="6186309"/>
          </a:xfrm>
          <a:prstGeom prst="rect">
            <a:avLst/>
          </a:prstGeom>
          <a:noFill/>
        </p:spPr>
        <p:txBody>
          <a:bodyPr wrap="square" rtlCol="0">
            <a:spAutoFit/>
          </a:bodyPr>
          <a:lstStyle/>
          <a:p>
            <a:r>
              <a:rPr lang="en-US" dirty="0" smtClean="0"/>
              <a:t>The snapshot shows following variables: </a:t>
            </a:r>
          </a:p>
          <a:p>
            <a:pPr marL="342900" indent="-342900">
              <a:buFont typeface="+mj-lt"/>
              <a:buAutoNum type="arabicPeriod"/>
            </a:pPr>
            <a:r>
              <a:rPr lang="en-US" dirty="0" smtClean="0"/>
              <a:t>patient ID, </a:t>
            </a:r>
          </a:p>
          <a:p>
            <a:pPr marL="342900" indent="-342900">
              <a:buFont typeface="+mj-lt"/>
              <a:buAutoNum type="arabicPeriod"/>
            </a:pPr>
            <a:r>
              <a:rPr lang="en-US" dirty="0" smtClean="0"/>
              <a:t>Disease code, </a:t>
            </a:r>
          </a:p>
          <a:p>
            <a:pPr marL="342900" indent="-342900">
              <a:buFont typeface="+mj-lt"/>
              <a:buAutoNum type="arabicPeriod"/>
            </a:pPr>
            <a:r>
              <a:rPr lang="en-US" dirty="0" smtClean="0"/>
              <a:t>Disease type, </a:t>
            </a:r>
          </a:p>
          <a:p>
            <a:pPr marL="342900" indent="-342900">
              <a:buFont typeface="+mj-lt"/>
              <a:buAutoNum type="arabicPeriod"/>
            </a:pPr>
            <a:r>
              <a:rPr lang="en-US" dirty="0" smtClean="0"/>
              <a:t>Date of visit, </a:t>
            </a:r>
          </a:p>
          <a:p>
            <a:pPr marL="342900" indent="-342900">
              <a:buFont typeface="+mj-lt"/>
              <a:buAutoNum type="arabicPeriod"/>
            </a:pPr>
            <a:r>
              <a:rPr lang="en-US" dirty="0" smtClean="0"/>
              <a:t>visit type (IP, OP), </a:t>
            </a:r>
          </a:p>
          <a:p>
            <a:pPr marL="342900" indent="-342900">
              <a:buFont typeface="+mj-lt"/>
              <a:buAutoNum type="arabicPeriod"/>
            </a:pPr>
            <a:r>
              <a:rPr lang="en-US" dirty="0" smtClean="0"/>
              <a:t>gender, </a:t>
            </a:r>
          </a:p>
          <a:p>
            <a:pPr marL="342900" indent="-342900">
              <a:buFont typeface="+mj-lt"/>
              <a:buAutoNum type="arabicPeriod"/>
            </a:pPr>
            <a:r>
              <a:rPr lang="en-US" dirty="0" smtClean="0"/>
              <a:t>city, </a:t>
            </a:r>
          </a:p>
          <a:p>
            <a:pPr marL="342900" indent="-342900">
              <a:buFont typeface="+mj-lt"/>
              <a:buAutoNum type="arabicPeriod"/>
            </a:pPr>
            <a:r>
              <a:rPr lang="en-US" dirty="0" smtClean="0"/>
              <a:t>state, </a:t>
            </a:r>
          </a:p>
          <a:p>
            <a:pPr marL="342900" indent="-342900">
              <a:buFont typeface="+mj-lt"/>
              <a:buAutoNum type="arabicPeriod"/>
            </a:pPr>
            <a:r>
              <a:rPr lang="en-US" dirty="0" smtClean="0"/>
              <a:t>date of birth, </a:t>
            </a:r>
          </a:p>
          <a:p>
            <a:pPr marL="342900" indent="-342900">
              <a:buFont typeface="+mj-lt"/>
              <a:buAutoNum type="arabicPeriod"/>
            </a:pPr>
            <a:r>
              <a:rPr lang="en-US" dirty="0" smtClean="0"/>
              <a:t>Country, </a:t>
            </a:r>
          </a:p>
          <a:p>
            <a:pPr marL="342900" indent="-342900">
              <a:buFont typeface="+mj-lt"/>
              <a:buAutoNum type="arabicPeriod"/>
            </a:pPr>
            <a:r>
              <a:rPr lang="en-US" dirty="0" smtClean="0"/>
              <a:t>Description of disease, </a:t>
            </a:r>
          </a:p>
          <a:p>
            <a:pPr marL="342900" indent="-342900">
              <a:buFont typeface="+mj-lt"/>
              <a:buAutoNum type="arabicPeriod"/>
            </a:pPr>
            <a:r>
              <a:rPr lang="en-US" dirty="0" smtClean="0"/>
              <a:t>Medicine name, </a:t>
            </a:r>
          </a:p>
          <a:p>
            <a:pPr marL="342900" indent="-342900">
              <a:buFont typeface="+mj-lt"/>
              <a:buAutoNum type="arabicPeriod"/>
            </a:pPr>
            <a:r>
              <a:rPr lang="en-US" dirty="0" smtClean="0"/>
              <a:t>Start date, </a:t>
            </a:r>
          </a:p>
          <a:p>
            <a:pPr marL="342900" indent="-342900">
              <a:buFont typeface="+mj-lt"/>
              <a:buAutoNum type="arabicPeriod"/>
            </a:pPr>
            <a:r>
              <a:rPr lang="en-US" dirty="0" smtClean="0"/>
              <a:t>End date, </a:t>
            </a:r>
          </a:p>
          <a:p>
            <a:pPr marL="342900" indent="-342900">
              <a:buFont typeface="+mj-lt"/>
              <a:buAutoNum type="arabicPeriod"/>
            </a:pPr>
            <a:r>
              <a:rPr lang="en-US" dirty="0" smtClean="0"/>
              <a:t>Total duration, </a:t>
            </a:r>
          </a:p>
          <a:p>
            <a:pPr marL="342900" indent="-342900">
              <a:buFont typeface="+mj-lt"/>
              <a:buAutoNum type="arabicPeriod"/>
            </a:pPr>
            <a:r>
              <a:rPr lang="en-US" dirty="0" smtClean="0"/>
              <a:t>In Patient duration, </a:t>
            </a:r>
          </a:p>
          <a:p>
            <a:pPr marL="342900" indent="-342900">
              <a:buFont typeface="+mj-lt"/>
              <a:buAutoNum type="arabicPeriod"/>
            </a:pPr>
            <a:r>
              <a:rPr lang="en-US" dirty="0" smtClean="0"/>
              <a:t>Outpatient duration, </a:t>
            </a:r>
          </a:p>
          <a:p>
            <a:pPr marL="342900" indent="-342900">
              <a:buFont typeface="+mj-lt"/>
              <a:buAutoNum type="arabicPeriod"/>
            </a:pPr>
            <a:r>
              <a:rPr lang="en-US" dirty="0" smtClean="0"/>
              <a:t>Visit number, </a:t>
            </a:r>
          </a:p>
          <a:p>
            <a:pPr marL="342900" indent="-342900">
              <a:buFont typeface="+mj-lt"/>
              <a:buAutoNum type="arabicPeriod"/>
            </a:pPr>
            <a:r>
              <a:rPr lang="en-US" dirty="0" smtClean="0"/>
              <a:t>Total number of visits, etc.</a:t>
            </a:r>
            <a:endParaRPr lang="en-IN" dirty="0" smtClean="0"/>
          </a:p>
          <a:p>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31" y="195308"/>
            <a:ext cx="6868886" cy="849721"/>
          </a:xfrm>
        </p:spPr>
        <p:txBody>
          <a:bodyPr>
            <a:normAutofit/>
          </a:bodyPr>
          <a:lstStyle/>
          <a:p>
            <a:r>
              <a:rPr lang="en-IN" sz="4000" dirty="0" smtClean="0"/>
              <a:t>List of freeware health software</a:t>
            </a:r>
            <a:endParaRPr lang="en-IN" sz="40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41</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58739" y="963469"/>
            <a:ext cx="8617809" cy="4351338"/>
          </a:xfrm>
          <a:prstGeom prst="rect">
            <a:avLst/>
          </a:prstGeom>
          <a:noFill/>
          <a:ln w="9525">
            <a:noFill/>
            <a:miter lim="800000"/>
            <a:headEnd/>
            <a:tailEnd/>
          </a:ln>
          <a:effectLst/>
        </p:spPr>
      </p:pic>
      <p:sp>
        <p:nvSpPr>
          <p:cNvPr id="6" name="TextBox 5"/>
          <p:cNvSpPr txBox="1"/>
          <p:nvPr/>
        </p:nvSpPr>
        <p:spPr>
          <a:xfrm>
            <a:off x="522514" y="6374674"/>
            <a:ext cx="6361612" cy="246221"/>
          </a:xfrm>
          <a:prstGeom prst="rect">
            <a:avLst/>
          </a:prstGeom>
          <a:noFill/>
        </p:spPr>
        <p:txBody>
          <a:bodyPr wrap="square" rtlCol="0">
            <a:spAutoFit/>
          </a:bodyPr>
          <a:lstStyle/>
          <a:p>
            <a:r>
              <a:rPr lang="en-IN" sz="1000" dirty="0" smtClean="0"/>
              <a:t>Source: Wikipedia, accessed 1</a:t>
            </a:r>
            <a:r>
              <a:rPr lang="en-IN" sz="1000" baseline="30000" dirty="0" smtClean="0"/>
              <a:t>st</a:t>
            </a:r>
            <a:r>
              <a:rPr lang="en-IN" sz="1000" dirty="0" smtClean="0"/>
              <a:t> Dec 2018</a:t>
            </a:r>
            <a:endParaRPr lang="en-IN"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09" y="169180"/>
            <a:ext cx="9233263" cy="732155"/>
          </a:xfrm>
        </p:spPr>
        <p:txBody>
          <a:bodyPr>
            <a:normAutofit fontScale="90000"/>
          </a:bodyPr>
          <a:lstStyle/>
          <a:p>
            <a:r>
              <a:rPr lang="en-IN" sz="4000" dirty="0" smtClean="0"/>
              <a:t>Electronic records and hospital management</a:t>
            </a:r>
            <a:endParaRPr lang="en-IN" sz="4000"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42</a:t>
            </a:fld>
            <a:endParaRPr lang="en-US"/>
          </a:p>
        </p:txBody>
      </p:sp>
      <p:pic>
        <p:nvPicPr>
          <p:cNvPr id="2050" name="Picture 2"/>
          <p:cNvPicPr>
            <a:picLocks noChangeAspect="1" noChangeArrowheads="1"/>
          </p:cNvPicPr>
          <p:nvPr/>
        </p:nvPicPr>
        <p:blipFill>
          <a:blip r:embed="rId2"/>
          <a:srcRect/>
          <a:stretch>
            <a:fillRect/>
          </a:stretch>
        </p:blipFill>
        <p:spPr bwMode="auto">
          <a:xfrm>
            <a:off x="161244" y="784448"/>
            <a:ext cx="7820025" cy="54197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289131" y="1267784"/>
            <a:ext cx="7820025" cy="5419725"/>
          </a:xfrm>
          <a:prstGeom prst="rect">
            <a:avLst/>
          </a:prstGeom>
          <a:noFill/>
          <a:ln w="9525">
            <a:noFill/>
            <a:miter lim="800000"/>
            <a:headEnd/>
            <a:tailEnd/>
          </a:ln>
          <a:effectLst/>
        </p:spPr>
      </p:pic>
      <p:sp>
        <p:nvSpPr>
          <p:cNvPr id="7" name="TextBox 6"/>
          <p:cNvSpPr txBox="1"/>
          <p:nvPr/>
        </p:nvSpPr>
        <p:spPr>
          <a:xfrm>
            <a:off x="522514" y="6374674"/>
            <a:ext cx="2442755" cy="246221"/>
          </a:xfrm>
          <a:prstGeom prst="rect">
            <a:avLst/>
          </a:prstGeom>
          <a:noFill/>
        </p:spPr>
        <p:txBody>
          <a:bodyPr wrap="square" rtlCol="0">
            <a:spAutoFit/>
          </a:bodyPr>
          <a:lstStyle/>
          <a:p>
            <a:r>
              <a:rPr lang="en-IN" sz="1000" dirty="0" smtClean="0"/>
              <a:t>Source: Wikipedia, accessed 1</a:t>
            </a:r>
            <a:r>
              <a:rPr lang="en-IN" sz="1000" baseline="30000" dirty="0" smtClean="0"/>
              <a:t>st</a:t>
            </a:r>
            <a:r>
              <a:rPr lang="en-IN" sz="1000" dirty="0" smtClean="0"/>
              <a:t> Dec 2018</a:t>
            </a:r>
            <a:endParaRPr lang="en-IN"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Interesting facts – pictures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5</a:t>
            </a:fld>
            <a:endParaRPr lang="en-US"/>
          </a:p>
        </p:txBody>
      </p:sp>
      <p:pic>
        <p:nvPicPr>
          <p:cNvPr id="3074" name="Picture 2"/>
          <p:cNvPicPr>
            <a:picLocks noChangeAspect="1" noChangeArrowheads="1"/>
          </p:cNvPicPr>
          <p:nvPr/>
        </p:nvPicPr>
        <p:blipFill>
          <a:blip r:embed="rId2"/>
          <a:srcRect/>
          <a:stretch>
            <a:fillRect/>
          </a:stretch>
        </p:blipFill>
        <p:spPr bwMode="auto">
          <a:xfrm>
            <a:off x="7028786" y="287386"/>
            <a:ext cx="4680000" cy="5960000"/>
          </a:xfrm>
          <a:prstGeom prst="rect">
            <a:avLst/>
          </a:prstGeom>
          <a:noFill/>
          <a:ln w="9525">
            <a:noFill/>
            <a:miter lim="800000"/>
            <a:headEnd/>
            <a:tailEnd/>
          </a:ln>
          <a:effectLst/>
        </p:spPr>
      </p:pic>
      <p:sp>
        <p:nvSpPr>
          <p:cNvPr id="6" name="TextBox 5"/>
          <p:cNvSpPr txBox="1"/>
          <p:nvPr/>
        </p:nvSpPr>
        <p:spPr>
          <a:xfrm>
            <a:off x="209006" y="6348549"/>
            <a:ext cx="8503920" cy="246221"/>
          </a:xfrm>
          <a:prstGeom prst="rect">
            <a:avLst/>
          </a:prstGeom>
          <a:noFill/>
        </p:spPr>
        <p:txBody>
          <a:bodyPr wrap="square" rtlCol="0">
            <a:spAutoFit/>
          </a:bodyPr>
          <a:lstStyle/>
          <a:p>
            <a:r>
              <a:rPr lang="en-IN" sz="1000" dirty="0" smtClean="0"/>
              <a:t>https://bigthink.com/paul-ratner/how-many-days-of-your-life-do-you-have-sex-your-lifetime-by-the-numbers</a:t>
            </a:r>
            <a:endParaRPr lang="en-IN"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natural shapes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6</a:t>
            </a:fld>
            <a:endParaRPr lang="en-US"/>
          </a:p>
        </p:txBody>
      </p:sp>
      <p:sp>
        <p:nvSpPr>
          <p:cNvPr id="5" name="TextBox 4"/>
          <p:cNvSpPr txBox="1"/>
          <p:nvPr/>
        </p:nvSpPr>
        <p:spPr>
          <a:xfrm>
            <a:off x="457200" y="6335488"/>
            <a:ext cx="5878286" cy="246221"/>
          </a:xfrm>
          <a:prstGeom prst="rect">
            <a:avLst/>
          </a:prstGeom>
          <a:noFill/>
        </p:spPr>
        <p:txBody>
          <a:bodyPr wrap="square" rtlCol="0">
            <a:spAutoFit/>
          </a:bodyPr>
          <a:lstStyle/>
          <a:p>
            <a:r>
              <a:rPr lang="en-IN" sz="1000" dirty="0" smtClean="0"/>
              <a:t>https://www.fi.edu/math-patterns-nature</a:t>
            </a:r>
            <a:endParaRPr lang="en-IN" sz="1000" dirty="0"/>
          </a:p>
        </p:txBody>
      </p:sp>
      <p:sp>
        <p:nvSpPr>
          <p:cNvPr id="7" name="TextBox 6"/>
          <p:cNvSpPr txBox="1"/>
          <p:nvPr/>
        </p:nvSpPr>
        <p:spPr>
          <a:xfrm>
            <a:off x="836023" y="2978331"/>
            <a:ext cx="1658983" cy="2031325"/>
          </a:xfrm>
          <a:prstGeom prst="rect">
            <a:avLst/>
          </a:prstGeom>
          <a:noFill/>
        </p:spPr>
        <p:txBody>
          <a:bodyPr wrap="square" rtlCol="0">
            <a:spAutoFit/>
          </a:bodyPr>
          <a:lstStyle/>
          <a:p>
            <a:r>
              <a:rPr lang="en-IN" dirty="0" smtClean="0"/>
              <a:t>Fractal</a:t>
            </a:r>
          </a:p>
          <a:p>
            <a:endParaRPr lang="en-IN" dirty="0" smtClean="0"/>
          </a:p>
          <a:p>
            <a:r>
              <a:rPr lang="en-IN" dirty="0" smtClean="0"/>
              <a:t>Examples are </a:t>
            </a:r>
          </a:p>
          <a:p>
            <a:pPr marL="342900" indent="-342900">
              <a:buFont typeface="+mj-lt"/>
              <a:buAutoNum type="arabicPeriod"/>
            </a:pPr>
            <a:r>
              <a:rPr lang="en-IN" dirty="0" smtClean="0"/>
              <a:t>snowflakes, </a:t>
            </a:r>
          </a:p>
          <a:p>
            <a:pPr marL="342900" indent="-342900">
              <a:buFont typeface="+mj-lt"/>
              <a:buAutoNum type="arabicPeriod"/>
            </a:pPr>
            <a:r>
              <a:rPr lang="en-IN" dirty="0" smtClean="0"/>
              <a:t>Trees,</a:t>
            </a:r>
          </a:p>
          <a:p>
            <a:pPr marL="342900" indent="-342900">
              <a:buFont typeface="+mj-lt"/>
              <a:buAutoNum type="arabicPeriod"/>
            </a:pPr>
            <a:r>
              <a:rPr lang="en-IN" dirty="0" smtClean="0"/>
              <a:t>branching, </a:t>
            </a:r>
          </a:p>
          <a:p>
            <a:pPr marL="342900" indent="-342900">
              <a:buFont typeface="+mj-lt"/>
              <a:buAutoNum type="arabicPeriod"/>
            </a:pPr>
            <a:r>
              <a:rPr lang="en-IN" dirty="0" smtClean="0"/>
              <a:t>lightning</a:t>
            </a:r>
            <a:endParaRPr lang="en-IN" dirty="0"/>
          </a:p>
        </p:txBody>
      </p:sp>
      <p:sp>
        <p:nvSpPr>
          <p:cNvPr id="9" name="TextBox 8"/>
          <p:cNvSpPr txBox="1"/>
          <p:nvPr/>
        </p:nvSpPr>
        <p:spPr>
          <a:xfrm>
            <a:off x="3274423" y="2921728"/>
            <a:ext cx="1658983" cy="1754326"/>
          </a:xfrm>
          <a:prstGeom prst="rect">
            <a:avLst/>
          </a:prstGeom>
          <a:noFill/>
        </p:spPr>
        <p:txBody>
          <a:bodyPr wrap="square" rtlCol="0">
            <a:spAutoFit/>
          </a:bodyPr>
          <a:lstStyle/>
          <a:p>
            <a:r>
              <a:rPr lang="en-IN" dirty="0" smtClean="0"/>
              <a:t>Spiral</a:t>
            </a:r>
          </a:p>
          <a:p>
            <a:endParaRPr lang="en-IN" dirty="0" smtClean="0"/>
          </a:p>
          <a:p>
            <a:r>
              <a:rPr lang="en-IN" dirty="0" smtClean="0"/>
              <a:t>Examples are </a:t>
            </a:r>
          </a:p>
          <a:p>
            <a:pPr marL="342900" indent="-342900">
              <a:buFont typeface="+mj-lt"/>
              <a:buAutoNum type="arabicPeriod"/>
            </a:pPr>
            <a:r>
              <a:rPr lang="en-IN" dirty="0" smtClean="0"/>
              <a:t>pine cones, </a:t>
            </a:r>
          </a:p>
          <a:p>
            <a:pPr marL="342900" indent="-342900">
              <a:buFont typeface="+mj-lt"/>
              <a:buAutoNum type="arabicPeriod"/>
            </a:pPr>
            <a:r>
              <a:rPr lang="en-IN" dirty="0" smtClean="0"/>
              <a:t>pineapples, </a:t>
            </a:r>
          </a:p>
          <a:p>
            <a:pPr marL="342900" indent="-342900">
              <a:buFont typeface="+mj-lt"/>
              <a:buAutoNum type="arabicPeriod"/>
            </a:pPr>
            <a:r>
              <a:rPr lang="en-IN" dirty="0" smtClean="0"/>
              <a:t>hurricanes</a:t>
            </a:r>
            <a:endParaRPr lang="en-IN" dirty="0"/>
          </a:p>
        </p:txBody>
      </p:sp>
      <p:sp>
        <p:nvSpPr>
          <p:cNvPr id="11" name="TextBox 10"/>
          <p:cNvSpPr txBox="1"/>
          <p:nvPr/>
        </p:nvSpPr>
        <p:spPr>
          <a:xfrm>
            <a:off x="5464651" y="2865120"/>
            <a:ext cx="2582069" cy="2585323"/>
          </a:xfrm>
          <a:prstGeom prst="rect">
            <a:avLst/>
          </a:prstGeom>
          <a:noFill/>
        </p:spPr>
        <p:txBody>
          <a:bodyPr wrap="square" rtlCol="0">
            <a:spAutoFit/>
          </a:bodyPr>
          <a:lstStyle/>
          <a:p>
            <a:r>
              <a:rPr lang="en-IN" dirty="0" err="1" smtClean="0"/>
              <a:t>Voronoi</a:t>
            </a:r>
            <a:endParaRPr lang="en-IN" dirty="0" smtClean="0"/>
          </a:p>
          <a:p>
            <a:endParaRPr lang="en-IN" dirty="0" smtClean="0"/>
          </a:p>
          <a:p>
            <a:r>
              <a:rPr lang="en-IN" dirty="0" smtClean="0"/>
              <a:t>Examples are </a:t>
            </a:r>
          </a:p>
          <a:p>
            <a:pPr marL="342900" indent="-342900">
              <a:buFont typeface="+mj-lt"/>
              <a:buAutoNum type="arabicPeriod"/>
            </a:pPr>
            <a:r>
              <a:rPr lang="en-IN" dirty="0" smtClean="0"/>
              <a:t>the skin of a giraffe, </a:t>
            </a:r>
          </a:p>
          <a:p>
            <a:pPr marL="342900" indent="-342900">
              <a:buFont typeface="+mj-lt"/>
              <a:buAutoNum type="arabicPeriod"/>
            </a:pPr>
            <a:r>
              <a:rPr lang="en-IN" dirty="0" smtClean="0"/>
              <a:t>corn on the cob, </a:t>
            </a:r>
          </a:p>
          <a:p>
            <a:pPr marL="342900" indent="-342900">
              <a:buFont typeface="+mj-lt"/>
              <a:buAutoNum type="arabicPeriod"/>
            </a:pPr>
            <a:r>
              <a:rPr lang="en-IN" dirty="0" smtClean="0"/>
              <a:t>honeycombs, </a:t>
            </a:r>
          </a:p>
          <a:p>
            <a:pPr marL="342900" indent="-342900">
              <a:buFont typeface="+mj-lt"/>
              <a:buAutoNum type="arabicPeriod"/>
            </a:pPr>
            <a:r>
              <a:rPr lang="en-IN" dirty="0" smtClean="0"/>
              <a:t>foam bubbles, </a:t>
            </a:r>
          </a:p>
          <a:p>
            <a:pPr marL="342900" indent="-342900">
              <a:buFont typeface="+mj-lt"/>
              <a:buAutoNum type="arabicPeriod"/>
            </a:pPr>
            <a:r>
              <a:rPr lang="en-IN" dirty="0" smtClean="0"/>
              <a:t>the cells in a leaf, </a:t>
            </a:r>
          </a:p>
          <a:p>
            <a:pPr marL="342900" indent="-342900">
              <a:buFont typeface="+mj-lt"/>
              <a:buAutoNum type="arabicPeriod"/>
            </a:pPr>
            <a:r>
              <a:rPr lang="en-IN" dirty="0" smtClean="0"/>
              <a:t>a head of garlic</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700" y="2325189"/>
            <a:ext cx="4706983" cy="1184774"/>
          </a:xfrm>
        </p:spPr>
        <p:txBody>
          <a:bodyPr>
            <a:normAutofit/>
          </a:bodyPr>
          <a:lstStyle/>
          <a:p>
            <a:r>
              <a:rPr lang="en-US" sz="2000" dirty="0">
                <a:solidFill>
                  <a:srgbClr val="000099"/>
                </a:solidFill>
              </a:rPr>
              <a:t>‘P’ for </a:t>
            </a:r>
            <a:r>
              <a:rPr lang="en-US" sz="2000" dirty="0" smtClean="0">
                <a:solidFill>
                  <a:srgbClr val="000099"/>
                </a:solidFill>
              </a:rPr>
              <a:t>Patterns</a:t>
            </a:r>
            <a:r>
              <a:rPr lang="en-US" sz="2000" dirty="0" smtClean="0"/>
              <a:t/>
            </a:r>
            <a:br>
              <a:rPr lang="en-US" sz="2000" dirty="0" smtClean="0"/>
            </a:br>
            <a:r>
              <a:rPr lang="en-US" sz="2000" dirty="0" smtClean="0"/>
              <a:t>An </a:t>
            </a:r>
            <a:r>
              <a:rPr lang="en-US" sz="2000" dirty="0"/>
              <a:t>Approach for Observational </a:t>
            </a:r>
            <a:r>
              <a:rPr lang="en-US" sz="2000" dirty="0" smtClean="0"/>
              <a:t>Research</a:t>
            </a:r>
            <a:endParaRPr lang="en-US" sz="2000" dirty="0"/>
          </a:p>
        </p:txBody>
      </p:sp>
      <p:pic>
        <p:nvPicPr>
          <p:cNvPr id="4" name="Picture 4" descr="warli-painting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50785" y="350157"/>
            <a:ext cx="2540000" cy="190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7" name="Rectangle 6"/>
          <p:cNvSpPr/>
          <p:nvPr/>
        </p:nvSpPr>
        <p:spPr>
          <a:xfrm>
            <a:off x="4969588" y="380888"/>
            <a:ext cx="1457337"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IN"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Q</a:t>
            </a:r>
            <a:endParaRPr lang="en-IN"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Title 1"/>
          <p:cNvSpPr txBox="1">
            <a:spLocks/>
          </p:cNvSpPr>
          <p:nvPr/>
        </p:nvSpPr>
        <p:spPr>
          <a:xfrm>
            <a:off x="4445759" y="2638697"/>
            <a:ext cx="3770778" cy="814663"/>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‘Q’ for Questions</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
            </a:r>
            <a:br>
              <a:rPr kumimoji="0" lang="en-US" sz="2000" b="0" i="0" u="none" strike="noStrike" kern="1200" cap="none" spc="0" normalizeH="0" baseline="0" noProof="0" dirty="0" smtClean="0">
                <a:ln>
                  <a:noFill/>
                </a:ln>
                <a:solidFill>
                  <a:schemeClr val="tx1"/>
                </a:solidFill>
                <a:effectLst/>
                <a:uLnTx/>
                <a:uFillTx/>
                <a:latin typeface="+mj-lt"/>
                <a:ea typeface="+mj-ea"/>
                <a:cs typeface="+mj-cs"/>
              </a:rPr>
            </a:br>
            <a:r>
              <a:rPr kumimoji="0" lang="en-US" sz="2000" b="0" i="0" u="none" strike="noStrike" kern="1200" cap="none" spc="0" normalizeH="0" baseline="0" noProof="0" dirty="0" smtClean="0">
                <a:ln>
                  <a:noFill/>
                </a:ln>
                <a:solidFill>
                  <a:schemeClr val="tx1"/>
                </a:solidFill>
                <a:effectLst/>
                <a:uLnTx/>
                <a:uFillTx/>
                <a:latin typeface="+mj-lt"/>
                <a:ea typeface="+mj-ea"/>
                <a:cs typeface="+mj-cs"/>
              </a:rPr>
              <a:t>Exploring Clinical Data</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Rectangle 8"/>
          <p:cNvSpPr/>
          <p:nvPr/>
        </p:nvSpPr>
        <p:spPr>
          <a:xfrm>
            <a:off x="8195902" y="354763"/>
            <a:ext cx="51167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 name="Title 1"/>
          <p:cNvSpPr txBox="1">
            <a:spLocks/>
          </p:cNvSpPr>
          <p:nvPr/>
        </p:nvSpPr>
        <p:spPr>
          <a:xfrm>
            <a:off x="6988688" y="2608215"/>
            <a:ext cx="3770778" cy="814663"/>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‘S’ for Science</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
            </a:r>
            <a:br>
              <a:rPr kumimoji="0" lang="en-US" sz="2000" b="0" i="0" u="none" strike="noStrike" kern="1200" cap="none" spc="0" normalizeH="0" baseline="0" noProof="0" dirty="0" smtClean="0">
                <a:ln>
                  <a:noFill/>
                </a:ln>
                <a:solidFill>
                  <a:schemeClr val="tx1"/>
                </a:solidFill>
                <a:effectLst/>
                <a:uLnTx/>
                <a:uFillTx/>
                <a:latin typeface="+mj-lt"/>
                <a:ea typeface="+mj-ea"/>
                <a:cs typeface="+mj-cs"/>
              </a:rPr>
            </a:br>
            <a:r>
              <a:rPr kumimoji="0" lang="en-US" sz="2000" b="0" i="0" u="none" strike="noStrike" kern="1200" cap="none" spc="0" normalizeH="0" baseline="0" noProof="0" dirty="0" smtClean="0">
                <a:ln>
                  <a:noFill/>
                </a:ln>
                <a:solidFill>
                  <a:schemeClr val="tx1"/>
                </a:solidFill>
                <a:effectLst/>
                <a:uLnTx/>
                <a:uFillTx/>
                <a:latin typeface="+mj-lt"/>
                <a:ea typeface="+mj-ea"/>
                <a:cs typeface="+mj-cs"/>
              </a:rPr>
              <a:t>Medical science</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Rectangle 10"/>
          <p:cNvSpPr/>
          <p:nvPr/>
        </p:nvSpPr>
        <p:spPr>
          <a:xfrm>
            <a:off x="10847661" y="472329"/>
            <a:ext cx="52770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2" name="Title 1"/>
          <p:cNvSpPr txBox="1">
            <a:spLocks/>
          </p:cNvSpPr>
          <p:nvPr/>
        </p:nvSpPr>
        <p:spPr>
          <a:xfrm>
            <a:off x="9335649" y="2590799"/>
            <a:ext cx="2934729" cy="844732"/>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‘T’ for Technology</a:t>
            </a:r>
            <a:r>
              <a:rPr kumimoji="0" lang="en-US" sz="2000" b="0" i="0" u="none" strike="noStrike" kern="1200" cap="none" spc="0" normalizeH="0" baseline="0" noProof="0" dirty="0" smtClean="0">
                <a:ln>
                  <a:noFill/>
                </a:ln>
                <a:solidFill>
                  <a:schemeClr val="tx1"/>
                </a:solidFill>
                <a:effectLst/>
                <a:uLnTx/>
                <a:uFillTx/>
                <a:latin typeface="+mj-lt"/>
                <a:ea typeface="+mj-ea"/>
                <a:cs typeface="+mj-cs"/>
              </a:rPr>
              <a:t/>
            </a:r>
            <a:br>
              <a:rPr kumimoji="0" lang="en-US" sz="2000" b="0" i="0" u="none" strike="noStrike" kern="1200" cap="none" spc="0" normalizeH="0" baseline="0" noProof="0" dirty="0" smtClean="0">
                <a:ln>
                  <a:noFill/>
                </a:ln>
                <a:solidFill>
                  <a:schemeClr val="tx1"/>
                </a:solidFill>
                <a:effectLst/>
                <a:uLnTx/>
                <a:uFillTx/>
                <a:latin typeface="+mj-lt"/>
                <a:ea typeface="+mj-ea"/>
                <a:cs typeface="+mj-cs"/>
              </a:rPr>
            </a:br>
            <a:r>
              <a:rPr kumimoji="0" lang="en-US" sz="2000" b="0" i="0" u="none" strike="noStrike" kern="1200" cap="none" spc="0" normalizeH="0" baseline="0" noProof="0" dirty="0" err="1" smtClean="0">
                <a:ln>
                  <a:noFill/>
                </a:ln>
                <a:solidFill>
                  <a:schemeClr val="tx1"/>
                </a:solidFill>
                <a:effectLst/>
                <a:uLnTx/>
                <a:uFillTx/>
                <a:latin typeface="+mj-lt"/>
                <a:ea typeface="+mj-ea"/>
                <a:cs typeface="+mj-cs"/>
              </a:rPr>
              <a:t>Softwares</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Rectangle 12"/>
          <p:cNvSpPr/>
          <p:nvPr/>
        </p:nvSpPr>
        <p:spPr>
          <a:xfrm>
            <a:off x="7451319" y="3829483"/>
            <a:ext cx="57419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Title 1"/>
          <p:cNvSpPr txBox="1">
            <a:spLocks/>
          </p:cNvSpPr>
          <p:nvPr/>
        </p:nvSpPr>
        <p:spPr>
          <a:xfrm>
            <a:off x="5995900" y="4188838"/>
            <a:ext cx="3770778" cy="814663"/>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rgbClr val="000099"/>
                </a:solidFill>
                <a:effectLst/>
                <a:uLnTx/>
                <a:uFillTx/>
                <a:latin typeface="+mj-lt"/>
                <a:ea typeface="+mj-ea"/>
                <a:cs typeface="+mj-cs"/>
              </a:rPr>
              <a:t>‘R’ for Research</a:t>
            </a: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xmlns="" val="30457273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Medicine, technology, big data</a:t>
            </a:r>
            <a:endParaRPr lang="en-US" dirty="0"/>
          </a:p>
        </p:txBody>
      </p:sp>
      <p:sp>
        <p:nvSpPr>
          <p:cNvPr id="3" name="Subtitle 2"/>
          <p:cNvSpPr>
            <a:spLocks noGrp="1"/>
          </p:cNvSpPr>
          <p:nvPr>
            <p:ph type="subTitle" idx="1"/>
          </p:nvPr>
        </p:nvSpPr>
        <p:spPr/>
        <p:txBody>
          <a:bodyPr>
            <a:normAutofit fontScale="92500" lnSpcReduction="10000"/>
          </a:bodyPr>
          <a:lstStyle/>
          <a:p>
            <a:r>
              <a:rPr lang="en-US" dirty="0" err="1" smtClean="0"/>
              <a:t>Girish</a:t>
            </a:r>
            <a:r>
              <a:rPr lang="en-US" dirty="0" smtClean="0"/>
              <a:t> </a:t>
            </a:r>
            <a:r>
              <a:rPr lang="en-US" dirty="0" err="1" smtClean="0"/>
              <a:t>Tillu</a:t>
            </a:r>
            <a:endParaRPr lang="en-US" dirty="0" smtClean="0"/>
          </a:p>
          <a:p>
            <a:r>
              <a:rPr lang="en-US" dirty="0" err="1" smtClean="0"/>
              <a:t>Vinay</a:t>
            </a:r>
            <a:r>
              <a:rPr lang="en-US" dirty="0" smtClean="0"/>
              <a:t> </a:t>
            </a:r>
            <a:r>
              <a:rPr lang="en-US" dirty="0" err="1" smtClean="0"/>
              <a:t>Mahajan</a:t>
            </a:r>
            <a:endParaRPr lang="en-US" dirty="0" smtClean="0"/>
          </a:p>
          <a:p>
            <a:r>
              <a:rPr lang="en-US" dirty="0" err="1" smtClean="0"/>
              <a:t>Ashwini</a:t>
            </a:r>
            <a:r>
              <a:rPr lang="en-US" dirty="0" smtClean="0"/>
              <a:t> </a:t>
            </a:r>
            <a:r>
              <a:rPr lang="en-US" dirty="0" err="1" smtClean="0"/>
              <a:t>Mathur</a:t>
            </a:r>
            <a:endParaRPr lang="en-US" dirty="0" smtClean="0"/>
          </a:p>
          <a:p>
            <a:r>
              <a:rPr lang="en-IN" dirty="0" smtClean="0"/>
              <a:t>The University of Trans-disciplinary Health Sciences and Technology (TDU)</a:t>
            </a:r>
            <a:endParaRPr lang="en-US"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8</a:t>
            </a:fld>
            <a:endParaRPr lang="en-US"/>
          </a:p>
        </p:txBody>
      </p:sp>
      <p:pic>
        <p:nvPicPr>
          <p:cNvPr id="1026" name="Picture 2"/>
          <p:cNvPicPr>
            <a:picLocks noChangeAspect="1" noChangeArrowheads="1"/>
          </p:cNvPicPr>
          <p:nvPr/>
        </p:nvPicPr>
        <p:blipFill>
          <a:blip r:embed="rId2"/>
          <a:srcRect/>
          <a:stretch>
            <a:fillRect/>
          </a:stretch>
        </p:blipFill>
        <p:spPr bwMode="auto">
          <a:xfrm>
            <a:off x="10593705" y="0"/>
            <a:ext cx="1428750" cy="914400"/>
          </a:xfrm>
          <a:prstGeom prst="rect">
            <a:avLst/>
          </a:prstGeom>
          <a:noFill/>
          <a:ln w="9525">
            <a:noFill/>
            <a:miter lim="800000"/>
            <a:headEnd/>
            <a:tailEnd/>
          </a:ln>
          <a:effectLst/>
        </p:spPr>
      </p:pic>
    </p:spTree>
    <p:extLst>
      <p:ext uri="{BB962C8B-B14F-4D97-AF65-F5344CB8AC3E}">
        <p14:creationId xmlns:p14="http://schemas.microsoft.com/office/powerpoint/2010/main" xmlns="" val="4164225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Big data</a:t>
            </a:r>
            <a:endParaRPr lang="en-IN" dirty="0"/>
          </a:p>
        </p:txBody>
      </p:sp>
      <p:sp>
        <p:nvSpPr>
          <p:cNvPr id="3" name="Content Placeholder 2"/>
          <p:cNvSpPr>
            <a:spLocks noGrp="1"/>
          </p:cNvSpPr>
          <p:nvPr>
            <p:ph idx="1"/>
          </p:nvPr>
        </p:nvSpPr>
        <p:spPr/>
        <p:txBody>
          <a:bodyPr/>
          <a:lstStyle/>
          <a:p>
            <a:r>
              <a:rPr lang="en-IN" dirty="0" smtClean="0"/>
              <a:t>Ration cards</a:t>
            </a:r>
          </a:p>
          <a:p>
            <a:r>
              <a:rPr lang="en-IN" dirty="0" smtClean="0"/>
              <a:t>Hand-written passports</a:t>
            </a:r>
          </a:p>
          <a:p>
            <a:r>
              <a:rPr lang="en-IN" dirty="0" smtClean="0"/>
              <a:t>News papers</a:t>
            </a:r>
          </a:p>
          <a:p>
            <a:r>
              <a:rPr lang="en-IN" dirty="0" smtClean="0"/>
              <a:t>Birth certificates</a:t>
            </a:r>
            <a:endParaRPr lang="en-IN" dirty="0"/>
          </a:p>
        </p:txBody>
      </p:sp>
      <p:sp>
        <p:nvSpPr>
          <p:cNvPr id="4" name="Slide Number Placeholder 3"/>
          <p:cNvSpPr>
            <a:spLocks noGrp="1"/>
          </p:cNvSpPr>
          <p:nvPr>
            <p:ph type="sldNum" sz="quarter" idx="12"/>
          </p:nvPr>
        </p:nvSpPr>
        <p:spPr/>
        <p:txBody>
          <a:bodyPr/>
          <a:lstStyle/>
          <a:p>
            <a:fld id="{991F777D-3D7E-4098-87B9-F0BD66693DB0}" type="slidenum">
              <a:rPr lang="en-US" smtClean="0"/>
              <a:pPr/>
              <a:t>9</a:t>
            </a:fld>
            <a:endParaRPr lang="en-US"/>
          </a:p>
        </p:txBody>
      </p:sp>
      <p:sp>
        <p:nvSpPr>
          <p:cNvPr id="5" name="TextBox 4"/>
          <p:cNvSpPr txBox="1"/>
          <p:nvPr/>
        </p:nvSpPr>
        <p:spPr>
          <a:xfrm>
            <a:off x="7315200" y="1907177"/>
            <a:ext cx="4454434" cy="1569660"/>
          </a:xfrm>
          <a:prstGeom prst="rect">
            <a:avLst/>
          </a:prstGeom>
          <a:noFill/>
        </p:spPr>
        <p:txBody>
          <a:bodyPr wrap="square" rtlCol="0">
            <a:spAutoFit/>
          </a:bodyPr>
          <a:lstStyle/>
          <a:p>
            <a:r>
              <a:rPr lang="en-IN" sz="3200" dirty="0" smtClean="0"/>
              <a:t>Not linked to each other</a:t>
            </a:r>
          </a:p>
          <a:p>
            <a:r>
              <a:rPr lang="en-IN" sz="3200" dirty="0" smtClean="0"/>
              <a:t>No central repository</a:t>
            </a:r>
          </a:p>
          <a:p>
            <a:r>
              <a:rPr lang="en-IN" sz="3200" dirty="0" smtClean="0"/>
              <a:t>Fragmented</a:t>
            </a:r>
            <a:endParaRPr lang="en-IN" sz="32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TotalTime>
  <Words>2158</Words>
  <Application>Microsoft Office PowerPoint</Application>
  <PresentationFormat>Custom</PresentationFormat>
  <Paragraphs>474</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Slide 1</vt:lpstr>
      <vt:lpstr>The Nature is Beautiful…</vt:lpstr>
      <vt:lpstr>Slide 3</vt:lpstr>
      <vt:lpstr>Interesting facts – life in numbers</vt:lpstr>
      <vt:lpstr>Interesting facts – pictures</vt:lpstr>
      <vt:lpstr>Some natural shapes</vt:lpstr>
      <vt:lpstr>‘P’ for Patterns An Approach for Observational Research</vt:lpstr>
      <vt:lpstr>Medicine, technology, big data</vt:lpstr>
      <vt:lpstr>Big data</vt:lpstr>
      <vt:lpstr>Modern big data examples</vt:lpstr>
      <vt:lpstr>Modern big data examples</vt:lpstr>
      <vt:lpstr>Slide 12</vt:lpstr>
      <vt:lpstr>Disease or symptom prevalence across decades of life</vt:lpstr>
      <vt:lpstr>Milestones in medical technology From eyeglasses to the stethoscope to imaging the brain at work, a long list of inventions and innovations have changed medicine – not a full exhaustive list</vt:lpstr>
      <vt:lpstr>History of medical records</vt:lpstr>
      <vt:lpstr>Modern medical records</vt:lpstr>
      <vt:lpstr>Medical statistics</vt:lpstr>
      <vt:lpstr>Medical statistics</vt:lpstr>
      <vt:lpstr>Data collection</vt:lpstr>
      <vt:lpstr>History of computers in Medicine</vt:lpstr>
      <vt:lpstr>IAIM Hospital database Bengaluru</vt:lpstr>
      <vt:lpstr>Data observations into summaries, stories</vt:lpstr>
      <vt:lpstr>Data observations into summaries, stories</vt:lpstr>
      <vt:lpstr>Examples of analysis</vt:lpstr>
      <vt:lpstr>Top 15 diseases treated, Data as of June 2016</vt:lpstr>
      <vt:lpstr>Text table generated using Tableau</vt:lpstr>
      <vt:lpstr>Country wise split, interactive tooltip showing count of unique patients</vt:lpstr>
      <vt:lpstr>Box plot for age by country</vt:lpstr>
      <vt:lpstr>Descriptive statistics table generated using Tableau</vt:lpstr>
      <vt:lpstr>Operational view of number of patients</vt:lpstr>
      <vt:lpstr>Frequency count of patients for each disease by month by gender</vt:lpstr>
      <vt:lpstr>Types of assessment captured by CRFs for individual patients by visit day</vt:lpstr>
      <vt:lpstr>Patient profile view of individual patient by disease and medicine</vt:lpstr>
      <vt:lpstr>Number of reported diseases and prescribed medicines for each patient by visit</vt:lpstr>
      <vt:lpstr>Medicine and diseases</vt:lpstr>
      <vt:lpstr>How does it help?</vt:lpstr>
      <vt:lpstr>Documents to Data: Ayurveda Practice Need</vt:lpstr>
      <vt:lpstr>Big Hearts and Open Minds than Big Data!</vt:lpstr>
      <vt:lpstr>Thank you !!!</vt:lpstr>
      <vt:lpstr>SQL script, R script, dataset</vt:lpstr>
      <vt:lpstr>List of freeware health software</vt:lpstr>
      <vt:lpstr>Electronic records and hospital management</vt:lpstr>
    </vt:vector>
  </TitlesOfParts>
  <Company>Novartis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Mahajan, Vinay</dc:creator>
  <cp:lastModifiedBy>Windows User</cp:lastModifiedBy>
  <cp:revision>108</cp:revision>
  <dcterms:created xsi:type="dcterms:W3CDTF">2018-11-30T11:46:50Z</dcterms:created>
  <dcterms:modified xsi:type="dcterms:W3CDTF">2018-12-26T05:14:49Z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MAHAJVI1@novartis.net</vt:lpwstr>
  </property>
  <property fmtid="{D5CDD505-2E9C-101B-9397-08002B2CF9AE}" pid="5" name="MSIP_Label_4929bff8-5b33-42aa-95d2-28f72e792cb0_SetDate">
    <vt:lpwstr>2018-11-30T12:02:31.0480714Z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ies>
</file>